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57" r:id="rId4"/>
    <p:sldId id="260" r:id="rId5"/>
    <p:sldId id="262" r:id="rId6"/>
    <p:sldId id="259" r:id="rId7"/>
    <p:sldId id="258" r:id="rId8"/>
    <p:sldId id="267" r:id="rId9"/>
    <p:sldId id="263" r:id="rId10"/>
    <p:sldId id="265" r:id="rId11"/>
    <p:sldId id="266" r:id="rId12"/>
    <p:sldId id="271"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51" autoAdjust="0"/>
    <p:restoredTop sz="80847" autoAdjust="0"/>
  </p:normalViewPr>
  <p:slideViewPr>
    <p:cSldViewPr snapToGrid="0">
      <p:cViewPr varScale="1">
        <p:scale>
          <a:sx n="32" d="100"/>
          <a:sy n="32" d="100"/>
        </p:scale>
        <p:origin x="60"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98C4CF58-3DBA-4563-BAF9-4144CBEECE4B}"/>
    <pc:docChg chg="custSel delSld modSld">
      <pc:chgData name="Robin Sharples" userId="ecd8b56c-b070-4d21-9ac2-74be95d72085" providerId="ADAL" clId="{98C4CF58-3DBA-4563-BAF9-4144CBEECE4B}" dt="2022-05-18T08:28:58.059" v="47" actId="14100"/>
      <pc:docMkLst>
        <pc:docMk/>
      </pc:docMkLst>
      <pc:sldChg chg="addSp delSp modSp mod">
        <pc:chgData name="Robin Sharples" userId="ecd8b56c-b070-4d21-9ac2-74be95d72085" providerId="ADAL" clId="{98C4CF58-3DBA-4563-BAF9-4144CBEECE4B}" dt="2022-05-18T08:28:58.059" v="47" actId="14100"/>
        <pc:sldMkLst>
          <pc:docMk/>
          <pc:sldMk cId="20524827" sldId="263"/>
        </pc:sldMkLst>
        <pc:picChg chg="add mod ord">
          <ac:chgData name="Robin Sharples" userId="ecd8b56c-b070-4d21-9ac2-74be95d72085" providerId="ADAL" clId="{98C4CF58-3DBA-4563-BAF9-4144CBEECE4B}" dt="2022-05-18T08:28:58.059" v="47" actId="14100"/>
          <ac:picMkLst>
            <pc:docMk/>
            <pc:sldMk cId="20524827" sldId="263"/>
            <ac:picMk id="4" creationId="{17E70DA4-BF16-40EC-8C98-5973D1ABE448}"/>
          </ac:picMkLst>
        </pc:picChg>
        <pc:picChg chg="del">
          <ac:chgData name="Robin Sharples" userId="ecd8b56c-b070-4d21-9ac2-74be95d72085" providerId="ADAL" clId="{98C4CF58-3DBA-4563-BAF9-4144CBEECE4B}" dt="2022-05-18T08:28:28.559" v="39" actId="478"/>
          <ac:picMkLst>
            <pc:docMk/>
            <pc:sldMk cId="20524827" sldId="263"/>
            <ac:picMk id="5" creationId="{F7D405C0-7332-4011-9468-D86A53E4CD46}"/>
          </ac:picMkLst>
        </pc:picChg>
      </pc:sldChg>
      <pc:sldChg chg="addSp delSp modSp mod">
        <pc:chgData name="Robin Sharples" userId="ecd8b56c-b070-4d21-9ac2-74be95d72085" providerId="ADAL" clId="{98C4CF58-3DBA-4563-BAF9-4144CBEECE4B}" dt="2022-05-18T08:28:17.030" v="38" actId="14100"/>
        <pc:sldMkLst>
          <pc:docMk/>
          <pc:sldMk cId="3921866171" sldId="265"/>
        </pc:sldMkLst>
        <pc:picChg chg="add mod ord">
          <ac:chgData name="Robin Sharples" userId="ecd8b56c-b070-4d21-9ac2-74be95d72085" providerId="ADAL" clId="{98C4CF58-3DBA-4563-BAF9-4144CBEECE4B}" dt="2022-05-18T08:28:17.030" v="38" actId="14100"/>
          <ac:picMkLst>
            <pc:docMk/>
            <pc:sldMk cId="3921866171" sldId="265"/>
            <ac:picMk id="3" creationId="{7FA6D314-5C2C-4FA4-9BEF-9F0882ECC6BA}"/>
          </ac:picMkLst>
        </pc:picChg>
        <pc:picChg chg="del">
          <ac:chgData name="Robin Sharples" userId="ecd8b56c-b070-4d21-9ac2-74be95d72085" providerId="ADAL" clId="{98C4CF58-3DBA-4563-BAF9-4144CBEECE4B}" dt="2022-05-18T08:27:50.808" v="30" actId="478"/>
          <ac:picMkLst>
            <pc:docMk/>
            <pc:sldMk cId="3921866171" sldId="265"/>
            <ac:picMk id="5" creationId="{F7D405C0-7332-4011-9468-D86A53E4CD46}"/>
          </ac:picMkLst>
        </pc:picChg>
      </pc:sldChg>
      <pc:sldChg chg="delSp modSp mod">
        <pc:chgData name="Robin Sharples" userId="ecd8b56c-b070-4d21-9ac2-74be95d72085" providerId="ADAL" clId="{98C4CF58-3DBA-4563-BAF9-4144CBEECE4B}" dt="2022-05-18T08:23:18.873" v="1" actId="1076"/>
        <pc:sldMkLst>
          <pc:docMk/>
          <pc:sldMk cId="4253750752" sldId="267"/>
        </pc:sldMkLst>
        <pc:spChg chg="mod">
          <ac:chgData name="Robin Sharples" userId="ecd8b56c-b070-4d21-9ac2-74be95d72085" providerId="ADAL" clId="{98C4CF58-3DBA-4563-BAF9-4144CBEECE4B}" dt="2022-05-18T08:23:18.873" v="1" actId="1076"/>
          <ac:spMkLst>
            <pc:docMk/>
            <pc:sldMk cId="4253750752" sldId="267"/>
            <ac:spMk id="2" creationId="{76254A9C-6CFA-431E-97A8-9A06E10D1A98}"/>
          </ac:spMkLst>
        </pc:spChg>
        <pc:picChg chg="del">
          <ac:chgData name="Robin Sharples" userId="ecd8b56c-b070-4d21-9ac2-74be95d72085" providerId="ADAL" clId="{98C4CF58-3DBA-4563-BAF9-4144CBEECE4B}" dt="2022-05-18T08:23:08.272" v="0" actId="478"/>
          <ac:picMkLst>
            <pc:docMk/>
            <pc:sldMk cId="4253750752" sldId="267"/>
            <ac:picMk id="9" creationId="{20B73E91-4402-4BC0-B5EF-5D592D9D5A03}"/>
          </ac:picMkLst>
        </pc:picChg>
      </pc:sldChg>
      <pc:sldChg chg="del">
        <pc:chgData name="Robin Sharples" userId="ecd8b56c-b070-4d21-9ac2-74be95d72085" providerId="ADAL" clId="{98C4CF58-3DBA-4563-BAF9-4144CBEECE4B}" dt="2022-05-18T08:23:38.261" v="2" actId="2696"/>
        <pc:sldMkLst>
          <pc:docMk/>
          <pc:sldMk cId="1055338548" sldId="268"/>
        </pc:sldMkLst>
      </pc:sldChg>
      <pc:sldChg chg="addSp delSp modSp mod">
        <pc:chgData name="Robin Sharples" userId="ecd8b56c-b070-4d21-9ac2-74be95d72085" providerId="ADAL" clId="{98C4CF58-3DBA-4563-BAF9-4144CBEECE4B}" dt="2022-05-18T08:26:06.223" v="7" actId="167"/>
        <pc:sldMkLst>
          <pc:docMk/>
          <pc:sldMk cId="3671432496" sldId="269"/>
        </pc:sldMkLst>
        <pc:picChg chg="del">
          <ac:chgData name="Robin Sharples" userId="ecd8b56c-b070-4d21-9ac2-74be95d72085" providerId="ADAL" clId="{98C4CF58-3DBA-4563-BAF9-4144CBEECE4B}" dt="2022-05-18T08:25:59.713" v="3" actId="478"/>
          <ac:picMkLst>
            <pc:docMk/>
            <pc:sldMk cId="3671432496" sldId="269"/>
            <ac:picMk id="2" creationId="{088A0B5C-69BB-4D6C-A775-B5D6E398661E}"/>
          </ac:picMkLst>
        </pc:picChg>
        <pc:picChg chg="add mod ord">
          <ac:chgData name="Robin Sharples" userId="ecd8b56c-b070-4d21-9ac2-74be95d72085" providerId="ADAL" clId="{98C4CF58-3DBA-4563-BAF9-4144CBEECE4B}" dt="2022-05-18T08:26:06.223" v="7" actId="167"/>
          <ac:picMkLst>
            <pc:docMk/>
            <pc:sldMk cId="3671432496" sldId="269"/>
            <ac:picMk id="6" creationId="{BED0D56F-8F5E-4FB4-B25E-CD59DFFF70BE}"/>
          </ac:picMkLst>
        </pc:picChg>
      </pc:sldChg>
      <pc:sldChg chg="addSp delSp modSp mod">
        <pc:chgData name="Robin Sharples" userId="ecd8b56c-b070-4d21-9ac2-74be95d72085" providerId="ADAL" clId="{98C4CF58-3DBA-4563-BAF9-4144CBEECE4B}" dt="2022-05-18T08:27:20.502" v="29" actId="167"/>
        <pc:sldMkLst>
          <pc:docMk/>
          <pc:sldMk cId="295130918" sldId="271"/>
        </pc:sldMkLst>
        <pc:picChg chg="del">
          <ac:chgData name="Robin Sharples" userId="ecd8b56c-b070-4d21-9ac2-74be95d72085" providerId="ADAL" clId="{98C4CF58-3DBA-4563-BAF9-4144CBEECE4B}" dt="2022-05-18T08:26:54.023" v="19" actId="478"/>
          <ac:picMkLst>
            <pc:docMk/>
            <pc:sldMk cId="295130918" sldId="271"/>
            <ac:picMk id="3" creationId="{DC26F5B0-4A2A-44AF-901B-844035854C38}"/>
          </ac:picMkLst>
        </pc:picChg>
        <pc:picChg chg="add mod ord">
          <ac:chgData name="Robin Sharples" userId="ecd8b56c-b070-4d21-9ac2-74be95d72085" providerId="ADAL" clId="{98C4CF58-3DBA-4563-BAF9-4144CBEECE4B}" dt="2022-05-18T08:26:47.229" v="18" actId="688"/>
          <ac:picMkLst>
            <pc:docMk/>
            <pc:sldMk cId="295130918" sldId="271"/>
            <ac:picMk id="4" creationId="{54DC1BFF-9233-4499-8DCB-15C757DA76CA}"/>
          </ac:picMkLst>
        </pc:picChg>
        <pc:picChg chg="del">
          <ac:chgData name="Robin Sharples" userId="ecd8b56c-b070-4d21-9ac2-74be95d72085" providerId="ADAL" clId="{98C4CF58-3DBA-4563-BAF9-4144CBEECE4B}" dt="2022-05-18T08:26:14.903" v="8" actId="478"/>
          <ac:picMkLst>
            <pc:docMk/>
            <pc:sldMk cId="295130918" sldId="271"/>
            <ac:picMk id="5" creationId="{31D98075-8339-4BAD-A5F7-F427174038A6}"/>
          </ac:picMkLst>
        </pc:picChg>
        <pc:picChg chg="add mod ord">
          <ac:chgData name="Robin Sharples" userId="ecd8b56c-b070-4d21-9ac2-74be95d72085" providerId="ADAL" clId="{98C4CF58-3DBA-4563-BAF9-4144CBEECE4B}" dt="2022-05-18T08:27:20.502" v="29" actId="167"/>
          <ac:picMkLst>
            <pc:docMk/>
            <pc:sldMk cId="295130918" sldId="271"/>
            <ac:picMk id="9" creationId="{A2D21883-FBF5-486C-A85B-3C81472FE1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F431F-BE6B-4EB1-9E6D-193839176F17}"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13A74-6150-4416-9C8C-1F11B25BD499}" type="slidenum">
              <a:rPr lang="en-GB" smtClean="0"/>
              <a:t>‹#›</a:t>
            </a:fld>
            <a:endParaRPr lang="en-GB"/>
          </a:p>
        </p:txBody>
      </p:sp>
    </p:spTree>
    <p:extLst>
      <p:ext uri="{BB962C8B-B14F-4D97-AF65-F5344CB8AC3E}">
        <p14:creationId xmlns:p14="http://schemas.microsoft.com/office/powerpoint/2010/main" val="7996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title slide. </a:t>
            </a:r>
          </a:p>
          <a:p>
            <a:r>
              <a:rPr lang="en-GB" dirty="0"/>
              <a:t>This is intended to be visible as the pupils enter – with some reflective music.</a:t>
            </a:r>
          </a:p>
          <a:p>
            <a:endParaRPr lang="en-GB" dirty="0"/>
          </a:p>
          <a:p>
            <a:r>
              <a:rPr lang="en-GB" dirty="0"/>
              <a:t>You may wish to include a song during the Collective Worship</a:t>
            </a:r>
          </a:p>
        </p:txBody>
      </p:sp>
      <p:sp>
        <p:nvSpPr>
          <p:cNvPr id="4" name="Slide Number Placeholder 3"/>
          <p:cNvSpPr>
            <a:spLocks noGrp="1"/>
          </p:cNvSpPr>
          <p:nvPr>
            <p:ph type="sldNum" sz="quarter" idx="5"/>
          </p:nvPr>
        </p:nvSpPr>
        <p:spPr/>
        <p:txBody>
          <a:bodyPr/>
          <a:lstStyle/>
          <a:p>
            <a:fld id="{16513A74-6150-4416-9C8C-1F11B25BD499}" type="slidenum">
              <a:rPr lang="en-GB" smtClean="0"/>
              <a:t>1</a:t>
            </a:fld>
            <a:endParaRPr lang="en-GB"/>
          </a:p>
        </p:txBody>
      </p:sp>
    </p:spTree>
    <p:extLst>
      <p:ext uri="{BB962C8B-B14F-4D97-AF65-F5344CB8AC3E}">
        <p14:creationId xmlns:p14="http://schemas.microsoft.com/office/powerpoint/2010/main" val="2606317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change ‘believe’ to ‘school’ or possibly ‘values’.</a:t>
            </a:r>
          </a:p>
          <a:p>
            <a:endParaRPr lang="en-GB" dirty="0"/>
          </a:p>
          <a:p>
            <a:r>
              <a:rPr lang="en-GB" dirty="0"/>
              <a:t>Use talk partners to come up with some sentences.</a:t>
            </a:r>
          </a:p>
          <a:p>
            <a:endParaRPr lang="en-GB" dirty="0"/>
          </a:p>
          <a:p>
            <a:r>
              <a:rPr lang="en-GB" dirty="0"/>
              <a:t>Gather the sentences. These could be collated by a school council or worship council into a proper letter. Don’t try and finish it properly in an assembly. Pupils could be prompted beforehand to help make the process smoother. </a:t>
            </a:r>
          </a:p>
        </p:txBody>
      </p:sp>
      <p:sp>
        <p:nvSpPr>
          <p:cNvPr id="4" name="Slide Number Placeholder 3"/>
          <p:cNvSpPr>
            <a:spLocks noGrp="1"/>
          </p:cNvSpPr>
          <p:nvPr>
            <p:ph type="sldNum" sz="quarter" idx="5"/>
          </p:nvPr>
        </p:nvSpPr>
        <p:spPr/>
        <p:txBody>
          <a:bodyPr/>
          <a:lstStyle/>
          <a:p>
            <a:fld id="{16513A74-6150-4416-9C8C-1F11B25BD499}" type="slidenum">
              <a:rPr lang="en-GB" smtClean="0"/>
              <a:t>10</a:t>
            </a:fld>
            <a:endParaRPr lang="en-GB"/>
          </a:p>
        </p:txBody>
      </p:sp>
    </p:spTree>
    <p:extLst>
      <p:ext uri="{BB962C8B-B14F-4D97-AF65-F5344CB8AC3E}">
        <p14:creationId xmlns:p14="http://schemas.microsoft.com/office/powerpoint/2010/main" val="155444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Lord’s Prayer is suggested here – you may wish to change this – or add another prayer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402C4-13AC-4899-A34E-FF2B153B2A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61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final slide with a simple close to the sequence.</a:t>
            </a:r>
          </a:p>
        </p:txBody>
      </p:sp>
      <p:sp>
        <p:nvSpPr>
          <p:cNvPr id="4" name="Slide Number Placeholder 3"/>
          <p:cNvSpPr>
            <a:spLocks noGrp="1"/>
          </p:cNvSpPr>
          <p:nvPr>
            <p:ph type="sldNum" sz="quarter" idx="5"/>
          </p:nvPr>
        </p:nvSpPr>
        <p:spPr/>
        <p:txBody>
          <a:bodyPr/>
          <a:lstStyle/>
          <a:p>
            <a:fld id="{16513A74-6150-4416-9C8C-1F11B25BD499}" type="slidenum">
              <a:rPr lang="en-GB" smtClean="0"/>
              <a:t>12</a:t>
            </a:fld>
            <a:endParaRPr lang="en-GB"/>
          </a:p>
        </p:txBody>
      </p:sp>
    </p:spTree>
    <p:extLst>
      <p:ext uri="{BB962C8B-B14F-4D97-AF65-F5344CB8AC3E}">
        <p14:creationId xmlns:p14="http://schemas.microsoft.com/office/powerpoint/2010/main" val="292027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simple greeting – all of the worship sequences in ‘Letters from Long Ago’ use this greeting. </a:t>
            </a:r>
          </a:p>
        </p:txBody>
      </p:sp>
      <p:sp>
        <p:nvSpPr>
          <p:cNvPr id="4" name="Slide Number Placeholder 3"/>
          <p:cNvSpPr>
            <a:spLocks noGrp="1"/>
          </p:cNvSpPr>
          <p:nvPr>
            <p:ph type="sldNum" sz="quarter" idx="5"/>
          </p:nvPr>
        </p:nvSpPr>
        <p:spPr/>
        <p:txBody>
          <a:bodyPr/>
          <a:lstStyle/>
          <a:p>
            <a:fld id="{16513A74-6150-4416-9C8C-1F11B25BD499}" type="slidenum">
              <a:rPr lang="en-GB" smtClean="0"/>
              <a:t>2</a:t>
            </a:fld>
            <a:endParaRPr lang="en-GB"/>
          </a:p>
        </p:txBody>
      </p:sp>
    </p:spTree>
    <p:extLst>
      <p:ext uri="{BB962C8B-B14F-4D97-AF65-F5344CB8AC3E}">
        <p14:creationId xmlns:p14="http://schemas.microsoft.com/office/powerpoint/2010/main" val="1028359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for brief discussion – possibly talk to partners or buzz groups</a:t>
            </a:r>
          </a:p>
          <a:p>
            <a:r>
              <a:rPr lang="en-GB" dirty="0"/>
              <a:t>After sharing ideas lead into the next slide with:</a:t>
            </a:r>
          </a:p>
          <a:p>
            <a:r>
              <a:rPr lang="en-GB" dirty="0"/>
              <a:t>‘The first Christians wrote letters about what they had learned from Jesus. But they didn’t use paper can you guess what they did use?’</a:t>
            </a:r>
          </a:p>
          <a:p>
            <a:r>
              <a:rPr lang="en-GB" dirty="0"/>
              <a:t>Gather answers if you wish.</a:t>
            </a:r>
          </a:p>
          <a:p>
            <a:endParaRPr lang="en-GB" dirty="0"/>
          </a:p>
        </p:txBody>
      </p:sp>
      <p:sp>
        <p:nvSpPr>
          <p:cNvPr id="4" name="Slide Number Placeholder 3"/>
          <p:cNvSpPr>
            <a:spLocks noGrp="1"/>
          </p:cNvSpPr>
          <p:nvPr>
            <p:ph type="sldNum" sz="quarter" idx="5"/>
          </p:nvPr>
        </p:nvSpPr>
        <p:spPr/>
        <p:txBody>
          <a:bodyPr/>
          <a:lstStyle/>
          <a:p>
            <a:fld id="{16513A74-6150-4416-9C8C-1F11B25BD499}" type="slidenum">
              <a:rPr lang="en-GB" smtClean="0"/>
              <a:t>3</a:t>
            </a:fld>
            <a:endParaRPr lang="en-GB"/>
          </a:p>
        </p:txBody>
      </p:sp>
    </p:spTree>
    <p:extLst>
      <p:ext uri="{BB962C8B-B14F-4D97-AF65-F5344CB8AC3E}">
        <p14:creationId xmlns:p14="http://schemas.microsoft.com/office/powerpoint/2010/main" val="332499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is a modern recreation of the wax tablets.</a:t>
            </a:r>
          </a:p>
          <a:p>
            <a:r>
              <a:rPr lang="en-GB" sz="1200" dirty="0"/>
              <a:t>The two sides are folded and then tied to protect the message. They are re-useable, just soften the wax and smooth it out.</a:t>
            </a:r>
          </a:p>
          <a:p>
            <a:endParaRPr lang="en-GB" sz="1200" dirty="0"/>
          </a:p>
          <a:p>
            <a:r>
              <a:rPr lang="en-GB" sz="1200" dirty="0"/>
              <a:t>The tablets used again and again.</a:t>
            </a:r>
          </a:p>
          <a:p>
            <a:endParaRPr lang="en-GB" dirty="0"/>
          </a:p>
        </p:txBody>
      </p:sp>
      <p:sp>
        <p:nvSpPr>
          <p:cNvPr id="4" name="Slide Number Placeholder 3"/>
          <p:cNvSpPr>
            <a:spLocks noGrp="1"/>
          </p:cNvSpPr>
          <p:nvPr>
            <p:ph type="sldNum" sz="quarter" idx="5"/>
          </p:nvPr>
        </p:nvSpPr>
        <p:spPr/>
        <p:txBody>
          <a:bodyPr/>
          <a:lstStyle/>
          <a:p>
            <a:fld id="{16513A74-6150-4416-9C8C-1F11B25BD499}" type="slidenum">
              <a:rPr lang="en-GB" smtClean="0"/>
              <a:t>4</a:t>
            </a:fld>
            <a:endParaRPr lang="en-GB"/>
          </a:p>
        </p:txBody>
      </p:sp>
    </p:spTree>
    <p:extLst>
      <p:ext uri="{BB962C8B-B14F-4D97-AF65-F5344CB8AC3E}">
        <p14:creationId xmlns:p14="http://schemas.microsoft.com/office/powerpoint/2010/main" val="65277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the images reflect life from (approximately) the same period as the New Testament – notice that several tablets are bound to make a ‘book’.</a:t>
            </a:r>
          </a:p>
          <a:p>
            <a:r>
              <a:rPr lang="en-GB" dirty="0"/>
              <a:t>You could ask how many pages the scribe from Flavia </a:t>
            </a:r>
            <a:r>
              <a:rPr lang="en-GB"/>
              <a:t>Solva </a:t>
            </a:r>
            <a:r>
              <a:rPr lang="en-GB" dirty="0"/>
              <a:t>has – and how many the Greek person has. </a:t>
            </a:r>
          </a:p>
          <a:p>
            <a:r>
              <a:rPr lang="en-GB" dirty="0"/>
              <a:t>Enterprising pupils could find out where Flavia </a:t>
            </a:r>
            <a:r>
              <a:rPr lang="en-GB" dirty="0" err="1"/>
              <a:t>Solva</a:t>
            </a:r>
            <a:r>
              <a:rPr lang="en-GB" dirty="0"/>
              <a:t> is.</a:t>
            </a:r>
          </a:p>
        </p:txBody>
      </p:sp>
      <p:sp>
        <p:nvSpPr>
          <p:cNvPr id="4" name="Slide Number Placeholder 3"/>
          <p:cNvSpPr>
            <a:spLocks noGrp="1"/>
          </p:cNvSpPr>
          <p:nvPr>
            <p:ph type="sldNum" sz="quarter" idx="5"/>
          </p:nvPr>
        </p:nvSpPr>
        <p:spPr/>
        <p:txBody>
          <a:bodyPr/>
          <a:lstStyle/>
          <a:p>
            <a:fld id="{16513A74-6150-4416-9C8C-1F11B25BD499}" type="slidenum">
              <a:rPr lang="en-GB" smtClean="0"/>
              <a:t>5</a:t>
            </a:fld>
            <a:endParaRPr lang="en-GB"/>
          </a:p>
        </p:txBody>
      </p:sp>
    </p:spTree>
    <p:extLst>
      <p:ext uri="{BB962C8B-B14F-4D97-AF65-F5344CB8AC3E}">
        <p14:creationId xmlns:p14="http://schemas.microsoft.com/office/powerpoint/2010/main" val="248047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Writing on papyrus means that there are some very early copies of the letters that Peter and the other wrote. Most of these letters were written </a:t>
            </a:r>
            <a:r>
              <a:rPr lang="en-GB" u="sng" dirty="0"/>
              <a:t>before</a:t>
            </a:r>
            <a:r>
              <a:rPr lang="en-GB" dirty="0"/>
              <a:t> the gospels were written. </a:t>
            </a:r>
          </a:p>
          <a:p>
            <a:r>
              <a:rPr lang="en-GB" dirty="0"/>
              <a:t>You may have to explain what papyrus is – or set a challenge for pupils to find this out.</a:t>
            </a:r>
          </a:p>
        </p:txBody>
      </p:sp>
      <p:sp>
        <p:nvSpPr>
          <p:cNvPr id="4" name="Slide Number Placeholder 3"/>
          <p:cNvSpPr>
            <a:spLocks noGrp="1"/>
          </p:cNvSpPr>
          <p:nvPr>
            <p:ph type="sldNum" sz="quarter" idx="5"/>
          </p:nvPr>
        </p:nvSpPr>
        <p:spPr/>
        <p:txBody>
          <a:bodyPr/>
          <a:lstStyle/>
          <a:p>
            <a:fld id="{16513A74-6150-4416-9C8C-1F11B25BD499}" type="slidenum">
              <a:rPr lang="en-GB" smtClean="0"/>
              <a:t>6</a:t>
            </a:fld>
            <a:endParaRPr lang="en-GB"/>
          </a:p>
        </p:txBody>
      </p:sp>
    </p:spTree>
    <p:extLst>
      <p:ext uri="{BB962C8B-B14F-4D97-AF65-F5344CB8AC3E}">
        <p14:creationId xmlns:p14="http://schemas.microsoft.com/office/powerpoint/2010/main" val="23269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Later, writing was (and still is) done with quills. The romantic plumed quill is largely fiction, most had the feathery bits (barbs) trimmed off like the quills in the box.</a:t>
            </a:r>
          </a:p>
          <a:p>
            <a:r>
              <a:rPr lang="en-GB" dirty="0"/>
              <a:t>The text is in Greek – it is the first letter of Peter.</a:t>
            </a:r>
          </a:p>
          <a:p>
            <a:r>
              <a:rPr lang="en-GB" dirty="0"/>
              <a:t>Peter and his colleagues were writing to encourage and support the churches that were springing up all around the Mediterranean. </a:t>
            </a:r>
          </a:p>
        </p:txBody>
      </p:sp>
      <p:sp>
        <p:nvSpPr>
          <p:cNvPr id="4" name="Slide Number Placeholder 3"/>
          <p:cNvSpPr>
            <a:spLocks noGrp="1"/>
          </p:cNvSpPr>
          <p:nvPr>
            <p:ph type="sldNum" sz="quarter" idx="5"/>
          </p:nvPr>
        </p:nvSpPr>
        <p:spPr/>
        <p:txBody>
          <a:bodyPr/>
          <a:lstStyle/>
          <a:p>
            <a:fld id="{16513A74-6150-4416-9C8C-1F11B25BD499}" type="slidenum">
              <a:rPr lang="en-GB" smtClean="0"/>
              <a:t>7</a:t>
            </a:fld>
            <a:endParaRPr lang="en-GB"/>
          </a:p>
        </p:txBody>
      </p:sp>
    </p:spTree>
    <p:extLst>
      <p:ext uri="{BB962C8B-B14F-4D97-AF65-F5344CB8AC3E}">
        <p14:creationId xmlns:p14="http://schemas.microsoft.com/office/powerpoint/2010/main" val="61265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opening of Peter’s first letter. Notice that it is written to many people at once. </a:t>
            </a:r>
          </a:p>
          <a:p>
            <a:r>
              <a:rPr lang="en-GB" dirty="0"/>
              <a:t>Encourage pupils to say what they think is important from these words.</a:t>
            </a:r>
          </a:p>
          <a:p>
            <a:endParaRPr lang="en-GB" dirty="0"/>
          </a:p>
          <a:p>
            <a:r>
              <a:rPr lang="en-GB" dirty="0"/>
              <a:t>This background may be helpful, please use it with discretion.</a:t>
            </a:r>
          </a:p>
          <a:p>
            <a:r>
              <a:rPr lang="en-GB" dirty="0"/>
              <a:t>Even in this brief beginning we can see some of the important parts of the Christian faith.</a:t>
            </a:r>
          </a:p>
          <a:p>
            <a:r>
              <a:rPr lang="en-GB" dirty="0"/>
              <a:t>The belief that:</a:t>
            </a:r>
          </a:p>
          <a:p>
            <a:r>
              <a:rPr lang="en-GB" dirty="0"/>
              <a:t>God has a purpose for people</a:t>
            </a:r>
            <a:br>
              <a:rPr lang="en-GB" dirty="0"/>
            </a:br>
            <a:r>
              <a:rPr lang="en-GB" dirty="0"/>
              <a:t>Christians are made into a group by the (Holy) Spirit</a:t>
            </a:r>
          </a:p>
          <a:p>
            <a:r>
              <a:rPr lang="en-GB" dirty="0"/>
              <a:t>Christians are to obey (be disciples of) Jesus</a:t>
            </a:r>
          </a:p>
          <a:p>
            <a:r>
              <a:rPr lang="en-GB" dirty="0"/>
              <a:t>That Christ’s death (blood) is an essential part of the story</a:t>
            </a:r>
          </a:p>
          <a:p>
            <a:r>
              <a:rPr lang="en-GB" dirty="0"/>
              <a:t>AND</a:t>
            </a:r>
          </a:p>
          <a:p>
            <a:r>
              <a:rPr lang="en-GB" dirty="0"/>
              <a:t>The outcome of all of the above is that we can share grace and peace.</a:t>
            </a:r>
          </a:p>
        </p:txBody>
      </p:sp>
      <p:sp>
        <p:nvSpPr>
          <p:cNvPr id="4" name="Slide Number Placeholder 3"/>
          <p:cNvSpPr>
            <a:spLocks noGrp="1"/>
          </p:cNvSpPr>
          <p:nvPr>
            <p:ph type="sldNum" sz="quarter" idx="5"/>
          </p:nvPr>
        </p:nvSpPr>
        <p:spPr/>
        <p:txBody>
          <a:bodyPr/>
          <a:lstStyle/>
          <a:p>
            <a:fld id="{16513A74-6150-4416-9C8C-1F11B25BD499}" type="slidenum">
              <a:rPr lang="en-GB" smtClean="0"/>
              <a:t>8</a:t>
            </a:fld>
            <a:endParaRPr lang="en-GB"/>
          </a:p>
        </p:txBody>
      </p:sp>
    </p:spTree>
    <p:extLst>
      <p:ext uri="{BB962C8B-B14F-4D97-AF65-F5344CB8AC3E}">
        <p14:creationId xmlns:p14="http://schemas.microsoft.com/office/powerpoint/2010/main" val="171490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ending adds a more personal touch to the letter.</a:t>
            </a:r>
          </a:p>
          <a:p>
            <a:r>
              <a:rPr lang="en-GB" dirty="0"/>
              <a:t>Ask what do the pupils think is important to notice from these words?</a:t>
            </a:r>
          </a:p>
          <a:p>
            <a:endParaRPr lang="en-GB" dirty="0"/>
          </a:p>
          <a:p>
            <a:r>
              <a:rPr lang="en-GB" dirty="0"/>
              <a:t>A little more background:</a:t>
            </a:r>
          </a:p>
          <a:p>
            <a:r>
              <a:rPr lang="en-GB" dirty="0"/>
              <a:t>It may be that Silas’ help is not so much in writing but in delivering the letter, going from church to church in the provinces mentioned in the opening.</a:t>
            </a:r>
          </a:p>
          <a:p>
            <a:r>
              <a:rPr lang="en-GB" dirty="0"/>
              <a:t>It is possible that Mark is the same person that is mentioned in other parts of the New Testament, even the person who wrote the Gospel.</a:t>
            </a:r>
          </a:p>
          <a:p>
            <a:r>
              <a:rPr lang="en-GB" dirty="0"/>
              <a:t>Again it is very important to note the themes of love and peace in the letter. The ‘kiss of love’ was an understood greeting in the first church communities.</a:t>
            </a:r>
          </a:p>
          <a:p>
            <a:endParaRPr lang="en-GB" dirty="0"/>
          </a:p>
        </p:txBody>
      </p:sp>
      <p:sp>
        <p:nvSpPr>
          <p:cNvPr id="4" name="Slide Number Placeholder 3"/>
          <p:cNvSpPr>
            <a:spLocks noGrp="1"/>
          </p:cNvSpPr>
          <p:nvPr>
            <p:ph type="sldNum" sz="quarter" idx="5"/>
          </p:nvPr>
        </p:nvSpPr>
        <p:spPr/>
        <p:txBody>
          <a:bodyPr/>
          <a:lstStyle/>
          <a:p>
            <a:fld id="{16513A74-6150-4416-9C8C-1F11B25BD499}" type="slidenum">
              <a:rPr lang="en-GB" smtClean="0"/>
              <a:t>9</a:t>
            </a:fld>
            <a:endParaRPr lang="en-GB"/>
          </a:p>
        </p:txBody>
      </p:sp>
    </p:spTree>
    <p:extLst>
      <p:ext uri="{BB962C8B-B14F-4D97-AF65-F5344CB8AC3E}">
        <p14:creationId xmlns:p14="http://schemas.microsoft.com/office/powerpoint/2010/main" val="67449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255D-0B0D-4B9F-A7F9-1F4CCC0447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8C0553-DFF9-4706-A1D0-C30A10354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41DCC43-2DB3-4A25-9329-6B695A3A8226}"/>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5" name="Footer Placeholder 4">
            <a:extLst>
              <a:ext uri="{FF2B5EF4-FFF2-40B4-BE49-F238E27FC236}">
                <a16:creationId xmlns:a16="http://schemas.microsoft.com/office/drawing/2014/main" id="{F36CF1CB-138C-497D-AB09-19D7F1B3C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F8837-541B-4A14-8926-EC7877093DB0}"/>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201262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2D68-C27F-4DC2-AD6A-9D87A7EA44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3C84A1-13F3-4015-B978-ECFDB6501D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776B3-7B96-4268-8FF0-BDDC1925989F}"/>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5" name="Footer Placeholder 4">
            <a:extLst>
              <a:ext uri="{FF2B5EF4-FFF2-40B4-BE49-F238E27FC236}">
                <a16:creationId xmlns:a16="http://schemas.microsoft.com/office/drawing/2014/main" id="{CC9FA1E8-0E34-41A7-9554-234E2027B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7DE67-8EC2-45B0-AECC-529ECDD8A5CE}"/>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86232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6CDD5-7205-4386-82E4-FA05E5917D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BE908F-9FB6-4A80-BC38-E174BC3A9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583F99-94BB-4A7C-AEDB-4343DC258187}"/>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5" name="Footer Placeholder 4">
            <a:extLst>
              <a:ext uri="{FF2B5EF4-FFF2-40B4-BE49-F238E27FC236}">
                <a16:creationId xmlns:a16="http://schemas.microsoft.com/office/drawing/2014/main" id="{3D0736F4-B44D-4B1B-A145-904CE38512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584D75-9CD2-4AFC-A4A8-DEDF44FB53BD}"/>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47794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8F17-B5A5-4895-AC26-9A48750F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B0FE5F-65BB-4D1B-933C-03F0B7100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7486A-6BE1-4F11-8324-D0F32F27AD5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A44F3141-E660-48F1-9EDA-3F8C4FDA0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566B-C5A7-4B8D-80CE-C46036E72DB6}"/>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76281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2D26-D95B-41FC-BE32-231C3813E3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7226C-BC46-4588-80D0-787C2BE14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7B086-D3E4-4BF9-A8D4-D6E8F97A90F8}"/>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BABB874A-5DD8-4497-855C-34BA122BC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1CD5-3F10-4C69-B720-34FC8A0FB954}"/>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907627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FD-67B6-4631-8557-9EB7E3239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527B88-079F-4F38-827A-AF6EE6AF1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05D1-13C4-4766-A390-F0E1D630DDE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EAFF4F42-6520-447D-ABDE-A684F393E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A7FDD-B20A-44E9-870A-8D583A8CEED2}"/>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4210977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9D8-1789-4444-BF35-3BCDA9DC5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4F2CB-6022-4285-B7E9-38CC13C61E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AA506-5702-493A-8C1D-D37579413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18D9F9-9F26-407A-9B85-A281422D8BB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18709887-8A83-42F4-8598-4E39873CD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0C0EB1-74E2-4CC8-AE91-E76D89172470}"/>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852320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E80-F354-4753-921A-C0D00AB2B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1CB84-CB67-4120-BDF5-D48ECFCA1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8A787-6810-4CE4-993D-F0A2FE800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504264-8EF5-4C36-9E95-1B41A5EB3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47453-6EDF-43FB-9BA8-5CE1D13E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171E78-F4B5-4ADD-A1E2-B46E34172FE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8" name="Footer Placeholder 7">
            <a:extLst>
              <a:ext uri="{FF2B5EF4-FFF2-40B4-BE49-F238E27FC236}">
                <a16:creationId xmlns:a16="http://schemas.microsoft.com/office/drawing/2014/main" id="{373AE6B5-08B4-49B0-92E4-A8F280A0B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31983-8189-4FB2-9B2B-4586D04E1A19}"/>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4284820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C83F-C9A8-4A55-ADDC-78B92A6E3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86C614-19CF-4D50-AAB4-37EB1284FA7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4" name="Footer Placeholder 3">
            <a:extLst>
              <a:ext uri="{FF2B5EF4-FFF2-40B4-BE49-F238E27FC236}">
                <a16:creationId xmlns:a16="http://schemas.microsoft.com/office/drawing/2014/main" id="{F76CC5A6-6C06-44BC-B050-8962AE1E1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5A396-5CF5-4C47-BDCB-7CCDAA52D98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097053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4014-3F9B-41BE-8723-7B33B4BF4A73}"/>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3" name="Footer Placeholder 2">
            <a:extLst>
              <a:ext uri="{FF2B5EF4-FFF2-40B4-BE49-F238E27FC236}">
                <a16:creationId xmlns:a16="http://schemas.microsoft.com/office/drawing/2014/main" id="{DC549C7D-671F-41F3-A89A-EE5805A01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B34907-0054-44C1-AC8D-B86ABEED3AB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520064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440-5FA6-44CF-BE62-54EDBD7E4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2660-90F6-4804-B81C-F45433C9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BB85-7581-4E3B-ABB7-A04ADC65A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BAE8E-7D52-41D7-8B78-10495186BDD7}"/>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8E8FE37D-3D69-4EA3-907A-A3E7CC9CD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B8064-19CB-403E-A959-02881B5AE298}"/>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96044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B15C-AA52-4E9E-B761-200E16C650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AA53F3-7A80-4A80-92E4-83D8BD9FCB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D316CC-F7F1-4624-98BB-4A0EE530B1F8}"/>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5" name="Footer Placeholder 4">
            <a:extLst>
              <a:ext uri="{FF2B5EF4-FFF2-40B4-BE49-F238E27FC236}">
                <a16:creationId xmlns:a16="http://schemas.microsoft.com/office/drawing/2014/main" id="{7851C99F-D766-49F6-8E2D-F875F029BA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5A7495-EC6B-4804-BE14-B95BEE082B06}"/>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23650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9806-F409-4309-8E26-55BA76522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FCC89F-BB43-45DF-8BC0-AE2BEAA23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2204F-2B15-4AE3-907A-83CD2221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F7F-692A-4AF1-B57C-3C08B7920E6C}"/>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9A8779C4-4BCC-4F8A-8C07-BEAB34FF3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028A60-0D94-486C-A1B6-232E156482CA}"/>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69622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1A30-8749-4D1C-8006-A8EEBA1AEB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C68C2-8949-4736-BCB7-792B5B250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F508-104D-4F54-BB0F-270E619E4929}"/>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08930F9F-0272-4CFA-A1A0-FA521C27B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BACD-E379-4500-9DB0-08019E12C5CC}"/>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762494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8D672-1F04-4B03-BC7E-5017111D8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653E66-BD00-491F-9391-86625C19D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44CDD-5DD6-4DF4-9B22-CFA4CCAEB8EB}"/>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256159A4-819D-48D7-B0A8-F56FA6B02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A52B8-F6A8-44E2-A481-E8E3FB1E6C47}"/>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66522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7171-7E6F-4A9D-BAE5-E490C5E430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F4BD6F-1864-48ED-A937-CE13B979C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6434BC-245D-4049-8935-BB37DDF225A3}"/>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5" name="Footer Placeholder 4">
            <a:extLst>
              <a:ext uri="{FF2B5EF4-FFF2-40B4-BE49-F238E27FC236}">
                <a16:creationId xmlns:a16="http://schemas.microsoft.com/office/drawing/2014/main" id="{2BCD8CDD-8702-4281-BD16-1DC5D7628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12820-08A6-4A6D-A9AD-A86CBD050982}"/>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207246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599A-2EA5-4C35-8C30-8DF9029D23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B8E7A-C62D-41FD-BAA9-E8782E01F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C3ED0C-B0B8-4366-A8D7-92D4B499AA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36F80D-5B54-423E-968A-AD93F957837D}"/>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6" name="Footer Placeholder 5">
            <a:extLst>
              <a:ext uri="{FF2B5EF4-FFF2-40B4-BE49-F238E27FC236}">
                <a16:creationId xmlns:a16="http://schemas.microsoft.com/office/drawing/2014/main" id="{7C28A1C5-3C9A-444C-83B9-B775CC11B1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5DE3A5-72C2-4DB1-BC64-B311C6A189B1}"/>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183774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B700-FCDF-4C60-B751-E8A162F558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196078-F47C-4F90-B581-2FED6A5DF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42185-9A0E-4B41-BDAF-FFB42EEC04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A59686-6CB2-4CF2-84AE-2F2523037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78828B-8B0B-4718-B697-FC42D630F1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DBB6C4-C6B2-46FB-9D62-376FA916883B}"/>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8" name="Footer Placeholder 7">
            <a:extLst>
              <a:ext uri="{FF2B5EF4-FFF2-40B4-BE49-F238E27FC236}">
                <a16:creationId xmlns:a16="http://schemas.microsoft.com/office/drawing/2014/main" id="{9C1150A5-C78A-427A-8A93-F0974E67E0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D89CB5F-6568-472A-8733-4BA92D379AD2}"/>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354261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9F430-E59E-43AC-8109-1E325FC47C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6ECED9-A276-4E32-AB37-6CD67517E0D2}"/>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4" name="Footer Placeholder 3">
            <a:extLst>
              <a:ext uri="{FF2B5EF4-FFF2-40B4-BE49-F238E27FC236}">
                <a16:creationId xmlns:a16="http://schemas.microsoft.com/office/drawing/2014/main" id="{72CD3B46-21BE-44B9-BD6A-E2B09A3D20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1E22B6-18DB-4DEF-85F0-FC7D34C2F2C7}"/>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292666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38BCBD-66E4-4D28-81F4-6579D2CDF237}"/>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3" name="Footer Placeholder 2">
            <a:extLst>
              <a:ext uri="{FF2B5EF4-FFF2-40B4-BE49-F238E27FC236}">
                <a16:creationId xmlns:a16="http://schemas.microsoft.com/office/drawing/2014/main" id="{2F676110-9A03-47EE-8E44-55ED1BC090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BEC4E0-8CAA-45B8-AE18-0EB70D1EE307}"/>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3149559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0E49-091A-4C1C-858D-D68FFF58E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C43020-E6DD-4F5A-ABFB-D3821A3F93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E6B64C-415F-402E-893E-5210FC8D5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7417DD-9B0C-483A-9CC6-4192F12FFA43}"/>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6" name="Footer Placeholder 5">
            <a:extLst>
              <a:ext uri="{FF2B5EF4-FFF2-40B4-BE49-F238E27FC236}">
                <a16:creationId xmlns:a16="http://schemas.microsoft.com/office/drawing/2014/main" id="{FDE804DC-F3F5-4BD1-B330-66EF9F09BE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F1BB81-8FBA-4939-8436-37542A9AE513}"/>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255104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C567-4BE6-4C4B-B025-77E4F3B53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E1C1BD-E7DF-4D3A-90E1-4D2D1B34D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9241E2-FA28-4CCE-BC1B-397518226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AC82C6-F258-4CD2-A289-A3A7CBE9AA0D}"/>
              </a:ext>
            </a:extLst>
          </p:cNvPr>
          <p:cNvSpPr>
            <a:spLocks noGrp="1"/>
          </p:cNvSpPr>
          <p:nvPr>
            <p:ph type="dt" sz="half" idx="10"/>
          </p:nvPr>
        </p:nvSpPr>
        <p:spPr/>
        <p:txBody>
          <a:bodyPr/>
          <a:lstStyle/>
          <a:p>
            <a:fld id="{31BB7805-90E7-429B-9C36-625940C6BE41}" type="datetimeFigureOut">
              <a:rPr lang="en-GB" smtClean="0"/>
              <a:t>18/05/2022</a:t>
            </a:fld>
            <a:endParaRPr lang="en-GB"/>
          </a:p>
        </p:txBody>
      </p:sp>
      <p:sp>
        <p:nvSpPr>
          <p:cNvPr id="6" name="Footer Placeholder 5">
            <a:extLst>
              <a:ext uri="{FF2B5EF4-FFF2-40B4-BE49-F238E27FC236}">
                <a16:creationId xmlns:a16="http://schemas.microsoft.com/office/drawing/2014/main" id="{8F51CF49-8905-49E9-8A94-A4DE0AEC98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C4D578-5890-4B46-9611-ABF995F057C1}"/>
              </a:ext>
            </a:extLst>
          </p:cNvPr>
          <p:cNvSpPr>
            <a:spLocks noGrp="1"/>
          </p:cNvSpPr>
          <p:nvPr>
            <p:ph type="sldNum" sz="quarter" idx="12"/>
          </p:nvPr>
        </p:nvSpPr>
        <p:spPr/>
        <p:txBody>
          <a:bodyPr/>
          <a:lstStyle/>
          <a:p>
            <a:fld id="{75777A0B-1D68-4099-90BF-B6EC1F854E11}" type="slidenum">
              <a:rPr lang="en-GB" smtClean="0"/>
              <a:t>‹#›</a:t>
            </a:fld>
            <a:endParaRPr lang="en-GB"/>
          </a:p>
        </p:txBody>
      </p:sp>
    </p:spTree>
    <p:extLst>
      <p:ext uri="{BB962C8B-B14F-4D97-AF65-F5344CB8AC3E}">
        <p14:creationId xmlns:p14="http://schemas.microsoft.com/office/powerpoint/2010/main" val="279936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6FB2B-1533-40A0-8BDA-0BFFBCC2C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E44E61-AD19-45D2-9268-48295C379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BF5E49-E418-4E4C-BF02-FBB1E750F5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B7805-90E7-429B-9C36-625940C6BE41}" type="datetimeFigureOut">
              <a:rPr lang="en-GB" smtClean="0"/>
              <a:t>18/05/2022</a:t>
            </a:fld>
            <a:endParaRPr lang="en-GB"/>
          </a:p>
        </p:txBody>
      </p:sp>
      <p:sp>
        <p:nvSpPr>
          <p:cNvPr id="5" name="Footer Placeholder 4">
            <a:extLst>
              <a:ext uri="{FF2B5EF4-FFF2-40B4-BE49-F238E27FC236}">
                <a16:creationId xmlns:a16="http://schemas.microsoft.com/office/drawing/2014/main" id="{5F5BB3A3-0AAD-4137-A731-3D0BA7169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1F6CFA-6D60-43C7-8D2E-2D3C7D695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77A0B-1D68-4099-90BF-B6EC1F854E11}" type="slidenum">
              <a:rPr lang="en-GB" smtClean="0"/>
              <a:t>‹#›</a:t>
            </a:fld>
            <a:endParaRPr lang="en-GB"/>
          </a:p>
        </p:txBody>
      </p:sp>
    </p:spTree>
    <p:extLst>
      <p:ext uri="{BB962C8B-B14F-4D97-AF65-F5344CB8AC3E}">
        <p14:creationId xmlns:p14="http://schemas.microsoft.com/office/powerpoint/2010/main" val="4224714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BCD65-070B-4992-B6D3-9739CA8B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B877D3-09E0-41F3-B8B1-69AA5D29B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249A7-121C-49A1-9AA1-C1A671EC0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DC716FB1-CAF3-49F2-B231-F8662ADDE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E54882-C7C7-4A6B-978A-FC811E154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B75C-A420-4C8D-BA87-9E54B07BC31A}" type="slidenum">
              <a:rPr lang="en-GB" smtClean="0"/>
              <a:t>‹#›</a:t>
            </a:fld>
            <a:endParaRPr lang="en-GB"/>
          </a:p>
        </p:txBody>
      </p:sp>
    </p:spTree>
    <p:extLst>
      <p:ext uri="{BB962C8B-B14F-4D97-AF65-F5344CB8AC3E}">
        <p14:creationId xmlns:p14="http://schemas.microsoft.com/office/powerpoint/2010/main" val="639750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C4D406AB-3D45-437C-A3C1-4427FABF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9731">
            <a:off x="1090247" y="236770"/>
            <a:ext cx="5702286" cy="6056007"/>
          </a:xfrm>
          <a:prstGeom prst="rect">
            <a:avLst/>
          </a:prstGeom>
        </p:spPr>
      </p:pic>
      <p:sp>
        <p:nvSpPr>
          <p:cNvPr id="20" name="TextBox 19">
            <a:extLst>
              <a:ext uri="{FF2B5EF4-FFF2-40B4-BE49-F238E27FC236}">
                <a16:creationId xmlns:a16="http://schemas.microsoft.com/office/drawing/2014/main" id="{B280C914-149B-4029-A90F-2A15B3DC33A6}"/>
              </a:ext>
            </a:extLst>
          </p:cNvPr>
          <p:cNvSpPr txBox="1"/>
          <p:nvPr/>
        </p:nvSpPr>
        <p:spPr>
          <a:xfrm>
            <a:off x="6752493" y="1245106"/>
            <a:ext cx="5166764" cy="584775"/>
          </a:xfrm>
          <a:prstGeom prst="rect">
            <a:avLst/>
          </a:prstGeom>
          <a:noFill/>
        </p:spPr>
        <p:txBody>
          <a:bodyPr wrap="square" rtlCol="0">
            <a:spAutoFit/>
          </a:bodyPr>
          <a:lstStyle/>
          <a:p>
            <a:r>
              <a:rPr lang="en-GB" sz="3200" b="1" dirty="0">
                <a:latin typeface="Cavolini" panose="03000502040302020204" pitchFamily="66" charset="0"/>
                <a:cs typeface="Cavolini" panose="03000502040302020204" pitchFamily="66" charset="0"/>
              </a:rPr>
              <a:t>Letters from Long Ago</a:t>
            </a:r>
          </a:p>
        </p:txBody>
      </p:sp>
      <p:pic>
        <p:nvPicPr>
          <p:cNvPr id="4" name="Picture 3">
            <a:extLst>
              <a:ext uri="{FF2B5EF4-FFF2-40B4-BE49-F238E27FC236}">
                <a16:creationId xmlns:a16="http://schemas.microsoft.com/office/drawing/2014/main" id="{40647E01-8305-408C-B4E1-00241D30D8D8}"/>
              </a:ext>
            </a:extLst>
          </p:cNvPr>
          <p:cNvPicPr>
            <a:picLocks noChangeAspect="1"/>
          </p:cNvPicPr>
          <p:nvPr/>
        </p:nvPicPr>
        <p:blipFill>
          <a:blip r:embed="rId4"/>
          <a:stretch>
            <a:fillRect/>
          </a:stretch>
        </p:blipFill>
        <p:spPr>
          <a:xfrm>
            <a:off x="101708" y="6399452"/>
            <a:ext cx="2298391" cy="317019"/>
          </a:xfrm>
          <a:prstGeom prst="rect">
            <a:avLst/>
          </a:prstGeom>
        </p:spPr>
      </p:pic>
    </p:spTree>
    <p:extLst>
      <p:ext uri="{BB962C8B-B14F-4D97-AF65-F5344CB8AC3E}">
        <p14:creationId xmlns:p14="http://schemas.microsoft.com/office/powerpoint/2010/main" val="225678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C4D406AB-3D45-437C-A3C1-4427FABFE68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99731">
            <a:off x="572087" y="236770"/>
            <a:ext cx="5702286" cy="6056007"/>
          </a:xfrm>
          <a:prstGeom prst="rect">
            <a:avLst/>
          </a:prstGeom>
        </p:spPr>
      </p:pic>
      <p:sp>
        <p:nvSpPr>
          <p:cNvPr id="20" name="TextBox 19">
            <a:extLst>
              <a:ext uri="{FF2B5EF4-FFF2-40B4-BE49-F238E27FC236}">
                <a16:creationId xmlns:a16="http://schemas.microsoft.com/office/drawing/2014/main" id="{B280C914-149B-4029-A90F-2A15B3DC33A6}"/>
              </a:ext>
            </a:extLst>
          </p:cNvPr>
          <p:cNvSpPr txBox="1"/>
          <p:nvPr/>
        </p:nvSpPr>
        <p:spPr>
          <a:xfrm>
            <a:off x="6748273" y="299054"/>
            <a:ext cx="4974036" cy="5693866"/>
          </a:xfrm>
          <a:prstGeom prst="rect">
            <a:avLst/>
          </a:prstGeom>
          <a:noFill/>
        </p:spPr>
        <p:txBody>
          <a:bodyPr wrap="square" rtlCol="0">
            <a:spAutoFit/>
          </a:bodyPr>
          <a:lstStyle/>
          <a:p>
            <a:r>
              <a:rPr lang="en-GB" sz="2800" b="1" dirty="0">
                <a:latin typeface="Cavolini" panose="03000502040302020204" pitchFamily="66" charset="0"/>
                <a:cs typeface="Cavolini" panose="03000502040302020204" pitchFamily="66" charset="0"/>
              </a:rPr>
              <a:t>Let’s write a letter …</a:t>
            </a:r>
          </a:p>
          <a:p>
            <a:endParaRPr lang="en-GB" sz="2800" b="1" dirty="0">
              <a:latin typeface="Cavolini" panose="03000502040302020204" pitchFamily="66" charset="0"/>
              <a:cs typeface="Cavolini" panose="03000502040302020204" pitchFamily="66" charset="0"/>
            </a:endParaRPr>
          </a:p>
          <a:p>
            <a:r>
              <a:rPr lang="en-GB" sz="2800" b="1" dirty="0">
                <a:latin typeface="Cavolini" panose="03000502040302020204" pitchFamily="66" charset="0"/>
                <a:cs typeface="Cavolini" panose="03000502040302020204" pitchFamily="66" charset="0"/>
              </a:rPr>
              <a:t>Peter and the first Christians wrote about their faith – what they believed about Jesus and God.</a:t>
            </a:r>
          </a:p>
          <a:p>
            <a:endParaRPr lang="en-GB" sz="2800" b="1" dirty="0">
              <a:latin typeface="Cavolini" panose="03000502040302020204" pitchFamily="66" charset="0"/>
              <a:cs typeface="Cavolini" panose="03000502040302020204" pitchFamily="66" charset="0"/>
            </a:endParaRPr>
          </a:p>
          <a:p>
            <a:endParaRPr lang="en-GB" sz="2800" b="1" dirty="0">
              <a:latin typeface="Cavolini" panose="03000502040302020204" pitchFamily="66" charset="0"/>
              <a:cs typeface="Cavolini" panose="03000502040302020204" pitchFamily="66" charset="0"/>
            </a:endParaRPr>
          </a:p>
          <a:p>
            <a:endParaRPr lang="en-GB" sz="2800" b="1" dirty="0">
              <a:latin typeface="Cavolini" panose="03000502040302020204" pitchFamily="66" charset="0"/>
              <a:cs typeface="Cavolini" panose="03000502040302020204" pitchFamily="66" charset="0"/>
            </a:endParaRPr>
          </a:p>
          <a:p>
            <a:endParaRPr lang="en-GB" sz="2800" b="1" dirty="0">
              <a:latin typeface="Cavolini" panose="03000502040302020204" pitchFamily="66" charset="0"/>
              <a:cs typeface="Cavolini" panose="03000502040302020204" pitchFamily="66" charset="0"/>
            </a:endParaRPr>
          </a:p>
          <a:p>
            <a:r>
              <a:rPr lang="en-GB" sz="2800" b="1" dirty="0">
                <a:latin typeface="Cavolini" panose="03000502040302020204" pitchFamily="66" charset="0"/>
                <a:cs typeface="Cavolini" panose="03000502040302020204" pitchFamily="66" charset="0"/>
              </a:rPr>
              <a:t>What would we write about what we believe?</a:t>
            </a:r>
          </a:p>
        </p:txBody>
      </p:sp>
      <p:pic>
        <p:nvPicPr>
          <p:cNvPr id="2" name="Picture 1">
            <a:extLst>
              <a:ext uri="{FF2B5EF4-FFF2-40B4-BE49-F238E27FC236}">
                <a16:creationId xmlns:a16="http://schemas.microsoft.com/office/drawing/2014/main" id="{25A91A63-F439-4A5B-8235-83DCFCEFC5E2}"/>
              </a:ext>
            </a:extLst>
          </p:cNvPr>
          <p:cNvPicPr>
            <a:picLocks noChangeAspect="1"/>
          </p:cNvPicPr>
          <p:nvPr/>
        </p:nvPicPr>
        <p:blipFill>
          <a:blip r:embed="rId4"/>
          <a:stretch>
            <a:fillRect/>
          </a:stretch>
        </p:blipFill>
        <p:spPr>
          <a:xfrm>
            <a:off x="84119" y="6441377"/>
            <a:ext cx="2298391" cy="317019"/>
          </a:xfrm>
          <a:prstGeom prst="rect">
            <a:avLst/>
          </a:prstGeom>
        </p:spPr>
      </p:pic>
    </p:spTree>
    <p:extLst>
      <p:ext uri="{BB962C8B-B14F-4D97-AF65-F5344CB8AC3E}">
        <p14:creationId xmlns:p14="http://schemas.microsoft.com/office/powerpoint/2010/main" val="316324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able, console table, picture frame&#10;&#10;Description automatically generated">
            <a:extLst>
              <a:ext uri="{FF2B5EF4-FFF2-40B4-BE49-F238E27FC236}">
                <a16:creationId xmlns:a16="http://schemas.microsoft.com/office/drawing/2014/main" id="{A2D21883-FBF5-486C-A85B-3C81472FE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26481" y="380999"/>
            <a:ext cx="6035040" cy="6096000"/>
          </a:xfrm>
          <a:prstGeom prst="rect">
            <a:avLst/>
          </a:prstGeom>
        </p:spPr>
      </p:pic>
      <p:pic>
        <p:nvPicPr>
          <p:cNvPr id="4" name="Picture 3" descr="A picture containing text, table, console table, picture frame&#10;&#10;Description automatically generated">
            <a:extLst>
              <a:ext uri="{FF2B5EF4-FFF2-40B4-BE49-F238E27FC236}">
                <a16:creationId xmlns:a16="http://schemas.microsoft.com/office/drawing/2014/main" id="{54DC1BFF-9233-4499-8DCB-15C757DA7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0000">
            <a:off x="745031" y="1193553"/>
            <a:ext cx="4785297" cy="2909081"/>
          </a:xfrm>
          <a:prstGeom prst="rect">
            <a:avLst/>
          </a:prstGeom>
        </p:spPr>
      </p:pic>
      <p:sp>
        <p:nvSpPr>
          <p:cNvPr id="7" name="TextBox 6">
            <a:extLst>
              <a:ext uri="{FF2B5EF4-FFF2-40B4-BE49-F238E27FC236}">
                <a16:creationId xmlns:a16="http://schemas.microsoft.com/office/drawing/2014/main" id="{BE5826FC-BB29-4A66-819E-4A814FBF7D74}"/>
              </a:ext>
            </a:extLst>
          </p:cNvPr>
          <p:cNvSpPr txBox="1"/>
          <p:nvPr/>
        </p:nvSpPr>
        <p:spPr>
          <a:xfrm>
            <a:off x="6959103" y="920620"/>
            <a:ext cx="41910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Our Father in heaven,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hallowed be your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your kingdom 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your will be done,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on earth as in heaven.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Give us today our daily bread.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Forgive us our sins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as we forgive those who sin against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Lead us not into temptation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but deliver us from evil.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For the kingdom, the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and the glory are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now and for ever.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Amen.</a:t>
            </a:r>
          </a:p>
        </p:txBody>
      </p:sp>
      <p:sp>
        <p:nvSpPr>
          <p:cNvPr id="8" name="TextBox 7">
            <a:extLst>
              <a:ext uri="{FF2B5EF4-FFF2-40B4-BE49-F238E27FC236}">
                <a16:creationId xmlns:a16="http://schemas.microsoft.com/office/drawing/2014/main" id="{BFCDAD1E-9130-4A19-9D35-6319D3ACA7D6}"/>
              </a:ext>
            </a:extLst>
          </p:cNvPr>
          <p:cNvSpPr txBox="1"/>
          <p:nvPr/>
        </p:nvSpPr>
        <p:spPr>
          <a:xfrm rot="20946046">
            <a:off x="1653130" y="2140263"/>
            <a:ext cx="29853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Prayer</a:t>
            </a:r>
          </a:p>
        </p:txBody>
      </p:sp>
    </p:spTree>
    <p:extLst>
      <p:ext uri="{BB962C8B-B14F-4D97-AF65-F5344CB8AC3E}">
        <p14:creationId xmlns:p14="http://schemas.microsoft.com/office/powerpoint/2010/main" val="29513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able, console table, picture frame&#10;&#10;Description automatically generated">
            <a:extLst>
              <a:ext uri="{FF2B5EF4-FFF2-40B4-BE49-F238E27FC236}">
                <a16:creationId xmlns:a16="http://schemas.microsoft.com/office/drawing/2014/main" id="{BED0D56F-8F5E-4FB4-B25E-CD59DFFF7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203" y="504417"/>
            <a:ext cx="9621593" cy="5849166"/>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2471547" y="2009499"/>
            <a:ext cx="792817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Peace be to our whole community, and love with faith, from God</a:t>
            </a:r>
          </a:p>
        </p:txBody>
      </p:sp>
      <p:pic>
        <p:nvPicPr>
          <p:cNvPr id="3" name="Picture 2">
            <a:extLst>
              <a:ext uri="{FF2B5EF4-FFF2-40B4-BE49-F238E27FC236}">
                <a16:creationId xmlns:a16="http://schemas.microsoft.com/office/drawing/2014/main" id="{E9E1B2D0-2986-4651-9B17-D90D4ADE579B}"/>
              </a:ext>
            </a:extLst>
          </p:cNvPr>
          <p:cNvPicPr>
            <a:picLocks noChangeAspect="1"/>
          </p:cNvPicPr>
          <p:nvPr/>
        </p:nvPicPr>
        <p:blipFill>
          <a:blip r:embed="rId4"/>
          <a:stretch>
            <a:fillRect/>
          </a:stretch>
        </p:blipFill>
        <p:spPr>
          <a:xfrm>
            <a:off x="9831081" y="6463275"/>
            <a:ext cx="2298391" cy="317019"/>
          </a:xfrm>
          <a:prstGeom prst="rect">
            <a:avLst/>
          </a:prstGeom>
        </p:spPr>
      </p:pic>
    </p:spTree>
    <p:extLst>
      <p:ext uri="{BB962C8B-B14F-4D97-AF65-F5344CB8AC3E}">
        <p14:creationId xmlns:p14="http://schemas.microsoft.com/office/powerpoint/2010/main" val="367143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umbrella, accessory, dark&#10;&#10;Description automatically generated">
            <a:extLst>
              <a:ext uri="{FF2B5EF4-FFF2-40B4-BE49-F238E27FC236}">
                <a16:creationId xmlns:a16="http://schemas.microsoft.com/office/drawing/2014/main" id="{59397825-E5FB-4028-A64B-801A2681E833}"/>
              </a:ext>
            </a:extLst>
          </p:cNvPr>
          <p:cNvPicPr>
            <a:picLocks noChangeAspect="1"/>
          </p:cNvPicPr>
          <p:nvPr/>
        </p:nvPicPr>
        <p:blipFill>
          <a:blip r:embed="rId3">
            <a:alphaModFix amt="49000"/>
            <a:extLst>
              <a:ext uri="{28A0092B-C50C-407E-A947-70E740481C1C}">
                <a14:useLocalDpi xmlns:a14="http://schemas.microsoft.com/office/drawing/2010/main" val="0"/>
              </a:ext>
            </a:extLst>
          </a:blip>
          <a:stretch>
            <a:fillRect/>
          </a:stretch>
        </p:blipFill>
        <p:spPr>
          <a:xfrm flipH="1" flipV="1">
            <a:off x="4441588" y="3092514"/>
            <a:ext cx="4075038" cy="2277494"/>
          </a:xfrm>
          <a:prstGeom prst="rect">
            <a:avLst/>
          </a:prstGeom>
        </p:spPr>
      </p:pic>
      <p:sp>
        <p:nvSpPr>
          <p:cNvPr id="8" name="TextBox 7">
            <a:extLst>
              <a:ext uri="{FF2B5EF4-FFF2-40B4-BE49-F238E27FC236}">
                <a16:creationId xmlns:a16="http://schemas.microsoft.com/office/drawing/2014/main" id="{3C83AC8E-ADB1-468E-8940-143D6834A401}"/>
              </a:ext>
            </a:extLst>
          </p:cNvPr>
          <p:cNvSpPr txBox="1"/>
          <p:nvPr/>
        </p:nvSpPr>
        <p:spPr>
          <a:xfrm>
            <a:off x="844968" y="1637157"/>
            <a:ext cx="1095730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volini" panose="03000502040302020204" pitchFamily="66" charset="0"/>
                <a:ea typeface="+mn-ea"/>
                <a:cs typeface="Cavolini" panose="03000502040302020204" pitchFamily="66" charset="0"/>
              </a:rPr>
              <a:t>May God our Father give us grace and peace</a:t>
            </a:r>
            <a:endParaRPr kumimoji="0" lang="en-GB" sz="1800" b="1" i="0" u="none" strike="noStrike" kern="1200" cap="none" spc="0" normalizeH="0" baseline="0" noProof="0" dirty="0">
              <a:ln>
                <a:noFill/>
              </a:ln>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C2D66F-ADFC-4A69-BB5F-C20F8BEA31F3}"/>
              </a:ext>
            </a:extLst>
          </p:cNvPr>
          <p:cNvPicPr>
            <a:picLocks noChangeAspect="1"/>
          </p:cNvPicPr>
          <p:nvPr/>
        </p:nvPicPr>
        <p:blipFill>
          <a:blip r:embed="rId4"/>
          <a:stretch>
            <a:fillRect/>
          </a:stretch>
        </p:blipFill>
        <p:spPr>
          <a:xfrm>
            <a:off x="119996" y="6454316"/>
            <a:ext cx="2298391" cy="317019"/>
          </a:xfrm>
          <a:prstGeom prst="rect">
            <a:avLst/>
          </a:prstGeom>
        </p:spPr>
      </p:pic>
    </p:spTree>
    <p:extLst>
      <p:ext uri="{BB962C8B-B14F-4D97-AF65-F5344CB8AC3E}">
        <p14:creationId xmlns:p14="http://schemas.microsoft.com/office/powerpoint/2010/main" val="18052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C4D406AB-3D45-437C-A3C1-4427FABFE68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99731">
            <a:off x="1090249" y="205239"/>
            <a:ext cx="5702286" cy="6056007"/>
          </a:xfrm>
          <a:prstGeom prst="rect">
            <a:avLst/>
          </a:prstGeom>
        </p:spPr>
      </p:pic>
      <p:sp>
        <p:nvSpPr>
          <p:cNvPr id="4" name="TextBox 3">
            <a:extLst>
              <a:ext uri="{FF2B5EF4-FFF2-40B4-BE49-F238E27FC236}">
                <a16:creationId xmlns:a16="http://schemas.microsoft.com/office/drawing/2014/main" id="{63B138C1-60C3-4AC2-B6ED-CC80A05CE6E8}"/>
              </a:ext>
            </a:extLst>
          </p:cNvPr>
          <p:cNvSpPr txBox="1"/>
          <p:nvPr/>
        </p:nvSpPr>
        <p:spPr>
          <a:xfrm>
            <a:off x="7255237" y="2200128"/>
            <a:ext cx="4467069" cy="1384995"/>
          </a:xfrm>
          <a:prstGeom prst="rect">
            <a:avLst/>
          </a:prstGeom>
          <a:noFill/>
        </p:spPr>
        <p:txBody>
          <a:bodyPr wrap="square" rtlCol="0">
            <a:spAutoFit/>
          </a:bodyPr>
          <a:lstStyle/>
          <a:p>
            <a:r>
              <a:rPr lang="en-GB" sz="2800" b="1" dirty="0">
                <a:latin typeface="Cavolini" panose="03000502040302020204" pitchFamily="66" charset="0"/>
                <a:cs typeface="Cavolini" panose="03000502040302020204" pitchFamily="66" charset="0"/>
              </a:rPr>
              <a:t>What are important things that you might write a letter about?</a:t>
            </a:r>
          </a:p>
        </p:txBody>
      </p:sp>
      <p:pic>
        <p:nvPicPr>
          <p:cNvPr id="6" name="Picture 5">
            <a:extLst>
              <a:ext uri="{FF2B5EF4-FFF2-40B4-BE49-F238E27FC236}">
                <a16:creationId xmlns:a16="http://schemas.microsoft.com/office/drawing/2014/main" id="{6D07B47C-E077-49CE-A8A0-174B465349CD}"/>
              </a:ext>
            </a:extLst>
          </p:cNvPr>
          <p:cNvPicPr>
            <a:picLocks noChangeAspect="1"/>
          </p:cNvPicPr>
          <p:nvPr/>
        </p:nvPicPr>
        <p:blipFill>
          <a:blip r:embed="rId4"/>
          <a:stretch>
            <a:fillRect/>
          </a:stretch>
        </p:blipFill>
        <p:spPr>
          <a:xfrm>
            <a:off x="101708" y="6399452"/>
            <a:ext cx="2298391" cy="317019"/>
          </a:xfrm>
          <a:prstGeom prst="rect">
            <a:avLst/>
          </a:prstGeom>
        </p:spPr>
      </p:pic>
    </p:spTree>
    <p:extLst>
      <p:ext uri="{BB962C8B-B14F-4D97-AF65-F5344CB8AC3E}">
        <p14:creationId xmlns:p14="http://schemas.microsoft.com/office/powerpoint/2010/main" val="125987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24C50E87-822A-4736-A14E-D3BFE5D88727}"/>
              </a:ext>
            </a:extLst>
          </p:cNvPr>
          <p:cNvPicPr>
            <a:picLocks noChangeAspect="1"/>
          </p:cNvPicPr>
          <p:nvPr/>
        </p:nvPicPr>
        <p:blipFill rotWithShape="1">
          <a:blip r:embed="rId3">
            <a:extLst>
              <a:ext uri="{28A0092B-C50C-407E-A947-70E740481C1C}">
                <a14:useLocalDpi xmlns:a14="http://schemas.microsoft.com/office/drawing/2010/main" val="0"/>
              </a:ext>
            </a:extLst>
          </a:blip>
          <a:srcRect b="12015"/>
          <a:stretch/>
        </p:blipFill>
        <p:spPr>
          <a:xfrm rot="21332558">
            <a:off x="1577430" y="824033"/>
            <a:ext cx="9671742" cy="5773630"/>
          </a:xfrm>
          <a:prstGeom prst="rect">
            <a:avLst/>
          </a:prstGeom>
        </p:spPr>
      </p:pic>
      <p:sp>
        <p:nvSpPr>
          <p:cNvPr id="4" name="TextBox 3">
            <a:extLst>
              <a:ext uri="{FF2B5EF4-FFF2-40B4-BE49-F238E27FC236}">
                <a16:creationId xmlns:a16="http://schemas.microsoft.com/office/drawing/2014/main" id="{068104A3-2CFD-4A16-ABA9-3B4E266FF793}"/>
              </a:ext>
            </a:extLst>
          </p:cNvPr>
          <p:cNvSpPr txBox="1"/>
          <p:nvPr/>
        </p:nvSpPr>
        <p:spPr>
          <a:xfrm>
            <a:off x="1160436" y="153180"/>
            <a:ext cx="10222912" cy="954107"/>
          </a:xfrm>
          <a:prstGeom prst="rect">
            <a:avLst/>
          </a:prstGeom>
          <a:noFill/>
        </p:spPr>
        <p:txBody>
          <a:bodyPr wrap="square" rtlCol="0">
            <a:spAutoFit/>
          </a:bodyPr>
          <a:lstStyle/>
          <a:p>
            <a:r>
              <a:rPr lang="en-GB" sz="2800" b="1" dirty="0">
                <a:latin typeface="Cavolini" panose="03000502040302020204" pitchFamily="66" charset="0"/>
                <a:cs typeface="Cavolini" panose="03000502040302020204" pitchFamily="66" charset="0"/>
              </a:rPr>
              <a:t>Much of the writing 2000 years ago was done on wax tablets like this -</a:t>
            </a:r>
          </a:p>
        </p:txBody>
      </p:sp>
    </p:spTree>
    <p:extLst>
      <p:ext uri="{BB962C8B-B14F-4D97-AF65-F5344CB8AC3E}">
        <p14:creationId xmlns:p14="http://schemas.microsoft.com/office/powerpoint/2010/main" val="86783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E169F470-3892-4138-8C6D-C46B58B946CE}"/>
              </a:ext>
            </a:extLst>
          </p:cNvPr>
          <p:cNvPicPr>
            <a:picLocks noChangeAspect="1"/>
          </p:cNvPicPr>
          <p:nvPr/>
        </p:nvPicPr>
        <p:blipFill rotWithShape="1">
          <a:blip r:embed="rId3">
            <a:extLst>
              <a:ext uri="{28A0092B-C50C-407E-A947-70E740481C1C}">
                <a14:useLocalDpi xmlns:a14="http://schemas.microsoft.com/office/drawing/2010/main" val="0"/>
              </a:ext>
            </a:extLst>
          </a:blip>
          <a:srcRect l="7847" t="22846" r="5967" b="4419"/>
          <a:stretch/>
        </p:blipFill>
        <p:spPr>
          <a:xfrm>
            <a:off x="476916" y="1392702"/>
            <a:ext cx="4814178" cy="5461902"/>
          </a:xfrm>
          <a:prstGeom prst="ellipse">
            <a:avLst/>
          </a:prstGeom>
          <a:ln>
            <a:noFill/>
          </a:ln>
          <a:effectLst>
            <a:softEdge rad="112500"/>
          </a:effectLst>
        </p:spPr>
      </p:pic>
      <p:sp>
        <p:nvSpPr>
          <p:cNvPr id="4" name="TextBox 3">
            <a:extLst>
              <a:ext uri="{FF2B5EF4-FFF2-40B4-BE49-F238E27FC236}">
                <a16:creationId xmlns:a16="http://schemas.microsoft.com/office/drawing/2014/main" id="{64453B33-A3F3-49CF-B14D-B68E87587B7D}"/>
              </a:ext>
            </a:extLst>
          </p:cNvPr>
          <p:cNvSpPr txBox="1"/>
          <p:nvPr/>
        </p:nvSpPr>
        <p:spPr>
          <a:xfrm>
            <a:off x="199480" y="95624"/>
            <a:ext cx="6159118" cy="2246769"/>
          </a:xfrm>
          <a:prstGeom prst="rect">
            <a:avLst/>
          </a:prstGeom>
          <a:noFill/>
        </p:spPr>
        <p:txBody>
          <a:bodyPr wrap="square" rtlCol="0">
            <a:spAutoFit/>
          </a:bodyPr>
          <a:lstStyle/>
          <a:p>
            <a:pPr algn="ctr"/>
            <a:r>
              <a:rPr lang="en-GB" sz="2800" b="1" dirty="0">
                <a:latin typeface="Cavolini" panose="03000502040302020204" pitchFamily="66" charset="0"/>
                <a:cs typeface="Cavolini" panose="03000502040302020204" pitchFamily="66" charset="0"/>
              </a:rPr>
              <a:t>This is a statue from Roman times showing a man from Flavia </a:t>
            </a:r>
            <a:r>
              <a:rPr lang="en-GB" sz="2800" b="1" dirty="0" err="1">
                <a:latin typeface="Cavolini" panose="03000502040302020204" pitchFamily="66" charset="0"/>
                <a:cs typeface="Cavolini" panose="03000502040302020204" pitchFamily="66" charset="0"/>
              </a:rPr>
              <a:t>Solva</a:t>
            </a:r>
            <a:r>
              <a:rPr lang="en-GB" sz="2800" b="1" dirty="0">
                <a:latin typeface="Cavolini" panose="03000502040302020204" pitchFamily="66" charset="0"/>
                <a:cs typeface="Cavolini" panose="03000502040302020204" pitchFamily="66" charset="0"/>
              </a:rPr>
              <a:t> using wax tablets.</a:t>
            </a:r>
          </a:p>
          <a:p>
            <a:endParaRPr lang="en-GB" sz="2800" dirty="0"/>
          </a:p>
          <a:p>
            <a:endParaRPr lang="en-GB" sz="2800" dirty="0"/>
          </a:p>
        </p:txBody>
      </p:sp>
      <p:pic>
        <p:nvPicPr>
          <p:cNvPr id="2" name="Picture 1">
            <a:extLst>
              <a:ext uri="{FF2B5EF4-FFF2-40B4-BE49-F238E27FC236}">
                <a16:creationId xmlns:a16="http://schemas.microsoft.com/office/drawing/2014/main" id="{CFDEF4FD-24E3-4E2A-A35A-BEC5BF0F6F79}"/>
              </a:ext>
            </a:extLst>
          </p:cNvPr>
          <p:cNvPicPr>
            <a:picLocks noChangeAspect="1"/>
          </p:cNvPicPr>
          <p:nvPr/>
        </p:nvPicPr>
        <p:blipFill rotWithShape="1">
          <a:blip r:embed="rId4"/>
          <a:srcRect b="23081"/>
          <a:stretch/>
        </p:blipFill>
        <p:spPr>
          <a:xfrm>
            <a:off x="7209949" y="95624"/>
            <a:ext cx="4782572" cy="5777393"/>
          </a:xfrm>
          <a:prstGeom prst="rect">
            <a:avLst/>
          </a:prstGeom>
        </p:spPr>
      </p:pic>
      <p:sp>
        <p:nvSpPr>
          <p:cNvPr id="5" name="TextBox 4">
            <a:extLst>
              <a:ext uri="{FF2B5EF4-FFF2-40B4-BE49-F238E27FC236}">
                <a16:creationId xmlns:a16="http://schemas.microsoft.com/office/drawing/2014/main" id="{4519EC99-E1BF-4591-840E-F63696630885}"/>
              </a:ext>
            </a:extLst>
          </p:cNvPr>
          <p:cNvSpPr txBox="1"/>
          <p:nvPr/>
        </p:nvSpPr>
        <p:spPr>
          <a:xfrm>
            <a:off x="7174526" y="5883794"/>
            <a:ext cx="4994031" cy="954107"/>
          </a:xfrm>
          <a:prstGeom prst="rect">
            <a:avLst/>
          </a:prstGeom>
          <a:noFill/>
        </p:spPr>
        <p:txBody>
          <a:bodyPr wrap="square" rtlCol="0">
            <a:spAutoFit/>
          </a:bodyPr>
          <a:lstStyle/>
          <a:p>
            <a:r>
              <a:rPr lang="en-GB" sz="2800" b="1" dirty="0">
                <a:latin typeface="Cavolini" panose="03000502040302020204" pitchFamily="66" charset="0"/>
                <a:cs typeface="Cavolini" panose="03000502040302020204" pitchFamily="66" charset="0"/>
              </a:rPr>
              <a:t>This Greek person looks </a:t>
            </a:r>
            <a:br>
              <a:rPr lang="en-GB" sz="2800" b="1" dirty="0">
                <a:latin typeface="Cavolini" panose="03000502040302020204" pitchFamily="66" charset="0"/>
                <a:cs typeface="Cavolini" panose="03000502040302020204" pitchFamily="66" charset="0"/>
              </a:rPr>
            </a:br>
            <a:r>
              <a:rPr lang="en-GB" sz="2800" b="1" dirty="0">
                <a:latin typeface="Cavolini" panose="03000502040302020204" pitchFamily="66" charset="0"/>
                <a:cs typeface="Cavolini" panose="03000502040302020204" pitchFamily="66" charset="0"/>
              </a:rPr>
              <a:t>like he is using a laptop!</a:t>
            </a:r>
          </a:p>
        </p:txBody>
      </p:sp>
    </p:spTree>
    <p:extLst>
      <p:ext uri="{BB962C8B-B14F-4D97-AF65-F5344CB8AC3E}">
        <p14:creationId xmlns:p14="http://schemas.microsoft.com/office/powerpoint/2010/main" val="359807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6FBA40E-619E-45C0-9666-D0FD2E50C6A2}"/>
              </a:ext>
            </a:extLst>
          </p:cNvPr>
          <p:cNvPicPr>
            <a:picLocks noChangeAspect="1"/>
          </p:cNvPicPr>
          <p:nvPr/>
        </p:nvPicPr>
        <p:blipFill rotWithShape="1">
          <a:blip r:embed="rId3">
            <a:extLst>
              <a:ext uri="{28A0092B-C50C-407E-A947-70E740481C1C}">
                <a14:useLocalDpi xmlns:a14="http://schemas.microsoft.com/office/drawing/2010/main" val="0"/>
              </a:ext>
            </a:extLst>
          </a:blip>
          <a:srcRect t="150" b="55943"/>
          <a:stretch/>
        </p:blipFill>
        <p:spPr>
          <a:xfrm>
            <a:off x="600864" y="2051752"/>
            <a:ext cx="7268727" cy="4506703"/>
          </a:xfrm>
          <a:prstGeom prst="rect">
            <a:avLst/>
          </a:prstGeom>
        </p:spPr>
      </p:pic>
      <p:pic>
        <p:nvPicPr>
          <p:cNvPr id="4" name="Picture 3" descr="A picture containing stationary, pencil&#10;&#10;Description automatically generated">
            <a:extLst>
              <a:ext uri="{FF2B5EF4-FFF2-40B4-BE49-F238E27FC236}">
                <a16:creationId xmlns:a16="http://schemas.microsoft.com/office/drawing/2014/main" id="{457658D6-84DD-4CE4-81D8-368CA2022E69}"/>
              </a:ext>
            </a:extLst>
          </p:cNvPr>
          <p:cNvPicPr>
            <a:picLocks noChangeAspect="1"/>
          </p:cNvPicPr>
          <p:nvPr/>
        </p:nvPicPr>
        <p:blipFill rotWithShape="1">
          <a:blip r:embed="rId4">
            <a:extLst>
              <a:ext uri="{28A0092B-C50C-407E-A947-70E740481C1C}">
                <a14:useLocalDpi xmlns:a14="http://schemas.microsoft.com/office/drawing/2010/main" val="0"/>
              </a:ext>
            </a:extLst>
          </a:blip>
          <a:srcRect l="36203"/>
          <a:stretch/>
        </p:blipFill>
        <p:spPr>
          <a:xfrm>
            <a:off x="8472197" y="511114"/>
            <a:ext cx="3465781" cy="5835771"/>
          </a:xfrm>
          <a:prstGeom prst="rect">
            <a:avLst/>
          </a:prstGeom>
        </p:spPr>
      </p:pic>
      <p:sp>
        <p:nvSpPr>
          <p:cNvPr id="2" name="TextBox 1">
            <a:extLst>
              <a:ext uri="{FF2B5EF4-FFF2-40B4-BE49-F238E27FC236}">
                <a16:creationId xmlns:a16="http://schemas.microsoft.com/office/drawing/2014/main" id="{F079809D-60A6-4CF1-A0A5-294974CFDCB6}"/>
              </a:ext>
            </a:extLst>
          </p:cNvPr>
          <p:cNvSpPr txBox="1"/>
          <p:nvPr/>
        </p:nvSpPr>
        <p:spPr>
          <a:xfrm>
            <a:off x="523373" y="421684"/>
            <a:ext cx="7268727" cy="1569660"/>
          </a:xfrm>
          <a:prstGeom prst="rect">
            <a:avLst/>
          </a:prstGeom>
          <a:noFill/>
        </p:spPr>
        <p:txBody>
          <a:bodyPr wrap="square" rtlCol="0">
            <a:spAutoFit/>
          </a:bodyPr>
          <a:lstStyle/>
          <a:p>
            <a:r>
              <a:rPr lang="en-GB" sz="3200" dirty="0">
                <a:latin typeface="Cavolini" panose="03000502040302020204" pitchFamily="66" charset="0"/>
                <a:cs typeface="Cavolini" panose="03000502040302020204" pitchFamily="66" charset="0"/>
              </a:rPr>
              <a:t>People made permanent copies of letters on papyrus using pens made from reeds</a:t>
            </a:r>
          </a:p>
        </p:txBody>
      </p:sp>
    </p:spTree>
    <p:extLst>
      <p:ext uri="{BB962C8B-B14F-4D97-AF65-F5344CB8AC3E}">
        <p14:creationId xmlns:p14="http://schemas.microsoft.com/office/powerpoint/2010/main" val="21465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D43F440-7095-42B6-8728-336C244444AD}"/>
              </a:ext>
            </a:extLst>
          </p:cNvPr>
          <p:cNvPicPr>
            <a:picLocks noChangeAspect="1"/>
          </p:cNvPicPr>
          <p:nvPr/>
        </p:nvPicPr>
        <p:blipFill rotWithShape="1">
          <a:blip r:embed="rId3">
            <a:extLst>
              <a:ext uri="{28A0092B-C50C-407E-A947-70E740481C1C}">
                <a14:useLocalDpi xmlns:a14="http://schemas.microsoft.com/office/drawing/2010/main" val="0"/>
              </a:ext>
            </a:extLst>
          </a:blip>
          <a:srcRect l="4755" t="3354" r="8132" b="18640"/>
          <a:stretch/>
        </p:blipFill>
        <p:spPr>
          <a:xfrm>
            <a:off x="298581" y="55051"/>
            <a:ext cx="5032309" cy="6737721"/>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EA384A73-DBBF-4C96-9850-DA15D874CB0E}"/>
              </a:ext>
            </a:extLst>
          </p:cNvPr>
          <p:cNvPicPr>
            <a:picLocks noChangeAspect="1"/>
          </p:cNvPicPr>
          <p:nvPr/>
        </p:nvPicPr>
        <p:blipFill rotWithShape="1">
          <a:blip r:embed="rId4">
            <a:extLst>
              <a:ext uri="{28A0092B-C50C-407E-A947-70E740481C1C}">
                <a14:useLocalDpi xmlns:a14="http://schemas.microsoft.com/office/drawing/2010/main" val="0"/>
              </a:ext>
            </a:extLst>
          </a:blip>
          <a:srcRect t="4535" b="30360"/>
          <a:stretch/>
        </p:blipFill>
        <p:spPr>
          <a:xfrm>
            <a:off x="5641910" y="4646645"/>
            <a:ext cx="6096000" cy="2015412"/>
          </a:xfrm>
          <a:prstGeom prst="rect">
            <a:avLst/>
          </a:prstGeom>
        </p:spPr>
      </p:pic>
      <p:sp>
        <p:nvSpPr>
          <p:cNvPr id="2" name="TextBox 1">
            <a:extLst>
              <a:ext uri="{FF2B5EF4-FFF2-40B4-BE49-F238E27FC236}">
                <a16:creationId xmlns:a16="http://schemas.microsoft.com/office/drawing/2014/main" id="{76254A9C-6CFA-431E-97A8-9A06E10D1A98}"/>
              </a:ext>
            </a:extLst>
          </p:cNvPr>
          <p:cNvSpPr txBox="1"/>
          <p:nvPr/>
        </p:nvSpPr>
        <p:spPr>
          <a:xfrm>
            <a:off x="7135934" y="687861"/>
            <a:ext cx="3107952" cy="3046988"/>
          </a:xfrm>
          <a:prstGeom prst="rect">
            <a:avLst/>
          </a:prstGeom>
          <a:noFill/>
        </p:spPr>
        <p:txBody>
          <a:bodyPr wrap="square" rtlCol="0">
            <a:spAutoFit/>
          </a:bodyPr>
          <a:lstStyle/>
          <a:p>
            <a:r>
              <a:rPr lang="en-GB" sz="3200" dirty="0">
                <a:latin typeface="Cavolini" panose="03000502040302020204" pitchFamily="66" charset="0"/>
                <a:cs typeface="Cavolini" panose="03000502040302020204" pitchFamily="66" charset="0"/>
              </a:rPr>
              <a:t>Quill pens have better nibs than reeds, they are not so stiff.</a:t>
            </a:r>
          </a:p>
        </p:txBody>
      </p:sp>
    </p:spTree>
    <p:extLst>
      <p:ext uri="{BB962C8B-B14F-4D97-AF65-F5344CB8AC3E}">
        <p14:creationId xmlns:p14="http://schemas.microsoft.com/office/powerpoint/2010/main" val="425375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able, console table, picture frame&#10;&#10;Description automatically generated">
            <a:extLst>
              <a:ext uri="{FF2B5EF4-FFF2-40B4-BE49-F238E27FC236}">
                <a16:creationId xmlns:a16="http://schemas.microsoft.com/office/drawing/2014/main" id="{17E70DA4-BF16-40EC-8C98-5973D1ABE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680" y="-274320"/>
            <a:ext cx="9418320" cy="7132320"/>
          </a:xfrm>
          <a:prstGeom prst="rect">
            <a:avLst/>
          </a:prstGeom>
        </p:spPr>
      </p:pic>
      <p:sp>
        <p:nvSpPr>
          <p:cNvPr id="10" name="TextBox 9">
            <a:extLst>
              <a:ext uri="{FF2B5EF4-FFF2-40B4-BE49-F238E27FC236}">
                <a16:creationId xmlns:a16="http://schemas.microsoft.com/office/drawing/2014/main" id="{79F9EFA3-A24C-4D36-A3BC-E1C5A2DEFD9D}"/>
              </a:ext>
            </a:extLst>
          </p:cNvPr>
          <p:cNvSpPr txBox="1"/>
          <p:nvPr/>
        </p:nvSpPr>
        <p:spPr>
          <a:xfrm rot="-60000">
            <a:off x="3571677" y="776735"/>
            <a:ext cx="8006674" cy="5201424"/>
          </a:xfrm>
          <a:prstGeom prst="rect">
            <a:avLst/>
          </a:prstGeom>
          <a:noFill/>
        </p:spPr>
        <p:txBody>
          <a:bodyPr wrap="square" rtlCol="0">
            <a:spAutoFit/>
          </a:bodyPr>
          <a:lstStyle/>
          <a:p>
            <a:r>
              <a:rPr lang="en-GB" sz="2800" b="1" dirty="0">
                <a:latin typeface="Cavolini" panose="03000502040302020204" pitchFamily="66" charset="0"/>
                <a:cs typeface="Cavolini" panose="03000502040302020204" pitchFamily="66" charset="0"/>
              </a:rPr>
              <a:t>From Peter, apostle of Jesus Christ—</a:t>
            </a:r>
          </a:p>
          <a:p>
            <a:endParaRPr lang="en-GB" sz="1200" b="1" dirty="0">
              <a:latin typeface="Cavolini" panose="03000502040302020204" pitchFamily="66" charset="0"/>
              <a:cs typeface="Cavolini" panose="03000502040302020204" pitchFamily="66" charset="0"/>
            </a:endParaRPr>
          </a:p>
          <a:p>
            <a:r>
              <a:rPr lang="en-GB" sz="2800" b="1" dirty="0">
                <a:latin typeface="Cavolini" panose="03000502040302020204" pitchFamily="66" charset="0"/>
                <a:cs typeface="Cavolini" panose="03000502040302020204" pitchFamily="66" charset="0"/>
              </a:rPr>
              <a:t>To God's chosen people who live as refugees scattered throughout the provinces of Pontus, Galatia, Cappadocia, Asia, and Bithynia. You were chosen according to the purpose of God the Father and were made a holy people by his Spirit, to obey Jesus Christ and be purified by his blood.</a:t>
            </a:r>
          </a:p>
          <a:p>
            <a:endParaRPr lang="en-GB" sz="1200" b="1" dirty="0">
              <a:latin typeface="Cavolini" panose="03000502040302020204" pitchFamily="66" charset="0"/>
              <a:cs typeface="Cavolini" panose="03000502040302020204" pitchFamily="66" charset="0"/>
            </a:endParaRPr>
          </a:p>
          <a:p>
            <a:r>
              <a:rPr lang="en-GB" sz="2800" b="1" dirty="0">
                <a:latin typeface="Cavolini" panose="03000502040302020204" pitchFamily="66" charset="0"/>
                <a:cs typeface="Cavolini" panose="03000502040302020204" pitchFamily="66" charset="0"/>
              </a:rPr>
              <a:t>May grace and peace be yours in full measure.</a:t>
            </a:r>
          </a:p>
        </p:txBody>
      </p:sp>
      <p:sp>
        <p:nvSpPr>
          <p:cNvPr id="3" name="TextBox 2">
            <a:extLst>
              <a:ext uri="{FF2B5EF4-FFF2-40B4-BE49-F238E27FC236}">
                <a16:creationId xmlns:a16="http://schemas.microsoft.com/office/drawing/2014/main" id="{1D722381-CD66-4250-B21D-A15C986052FF}"/>
              </a:ext>
            </a:extLst>
          </p:cNvPr>
          <p:cNvSpPr txBox="1"/>
          <p:nvPr/>
        </p:nvSpPr>
        <p:spPr>
          <a:xfrm>
            <a:off x="0" y="3041412"/>
            <a:ext cx="3042745" cy="3598781"/>
          </a:xfrm>
          <a:prstGeom prst="rect">
            <a:avLst/>
          </a:prstGeom>
          <a:noFill/>
        </p:spPr>
        <p:txBody>
          <a:bodyPr wrap="square" rtlCol="0">
            <a:spAutoFit/>
          </a:bodyPr>
          <a:lstStyle/>
          <a:p>
            <a:r>
              <a:rPr lang="en-GB" sz="3200" b="1" dirty="0">
                <a:latin typeface="Cavolini" panose="03000502040302020204" pitchFamily="66" charset="0"/>
                <a:cs typeface="Cavolini" panose="03000502040302020204" pitchFamily="66" charset="0"/>
              </a:rPr>
              <a:t>Here is the beginning of one of the letters – this is from Jesus’ friend Peter.</a:t>
            </a:r>
          </a:p>
        </p:txBody>
      </p:sp>
    </p:spTree>
    <p:extLst>
      <p:ext uri="{BB962C8B-B14F-4D97-AF65-F5344CB8AC3E}">
        <p14:creationId xmlns:p14="http://schemas.microsoft.com/office/powerpoint/2010/main" val="20524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able, console table, picture frame&#10;&#10;Description automatically generated">
            <a:extLst>
              <a:ext uri="{FF2B5EF4-FFF2-40B4-BE49-F238E27FC236}">
                <a16:creationId xmlns:a16="http://schemas.microsoft.com/office/drawing/2014/main" id="{7FA6D314-5C2C-4FA4-9BEF-9F0882ECC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377" y="-274320"/>
            <a:ext cx="9996762" cy="7132320"/>
          </a:xfrm>
          <a:prstGeom prst="rect">
            <a:avLst/>
          </a:prstGeom>
        </p:spPr>
      </p:pic>
      <p:sp>
        <p:nvSpPr>
          <p:cNvPr id="10" name="TextBox 9">
            <a:extLst>
              <a:ext uri="{FF2B5EF4-FFF2-40B4-BE49-F238E27FC236}">
                <a16:creationId xmlns:a16="http://schemas.microsoft.com/office/drawing/2014/main" id="{79F9EFA3-A24C-4D36-A3BC-E1C5A2DEFD9D}"/>
              </a:ext>
            </a:extLst>
          </p:cNvPr>
          <p:cNvSpPr txBox="1"/>
          <p:nvPr/>
        </p:nvSpPr>
        <p:spPr>
          <a:xfrm rot="-60000">
            <a:off x="3088979" y="816779"/>
            <a:ext cx="8409947" cy="5139869"/>
          </a:xfrm>
          <a:prstGeom prst="rect">
            <a:avLst/>
          </a:prstGeom>
          <a:noFill/>
        </p:spPr>
        <p:txBody>
          <a:bodyPr wrap="square" rtlCol="0">
            <a:spAutoFit/>
          </a:bodyPr>
          <a:lstStyle/>
          <a:p>
            <a:r>
              <a:rPr lang="en-GB" sz="2800" b="1" dirty="0">
                <a:latin typeface="Cavolini" panose="03000502040302020204" pitchFamily="66" charset="0"/>
                <a:cs typeface="Cavolini" panose="03000502040302020204" pitchFamily="66" charset="0"/>
              </a:rPr>
              <a:t>I write you this brief letter with the help of Silas, whom I regard as a faithful Christian. I want to encourage you and give my testimony that this is the true grace of God. Stand firm in it.</a:t>
            </a:r>
          </a:p>
          <a:p>
            <a:endParaRPr lang="en-GB" sz="1000" b="1" dirty="0">
              <a:latin typeface="Cavolini" panose="03000502040302020204" pitchFamily="66" charset="0"/>
              <a:cs typeface="Cavolini" panose="03000502040302020204" pitchFamily="66" charset="0"/>
            </a:endParaRPr>
          </a:p>
          <a:p>
            <a:r>
              <a:rPr lang="en-GB" sz="2800" b="1" dirty="0">
                <a:latin typeface="Cavolini" panose="03000502040302020204" pitchFamily="66" charset="0"/>
                <a:cs typeface="Cavolini" panose="03000502040302020204" pitchFamily="66" charset="0"/>
              </a:rPr>
              <a:t>Your sister church, also chosen by God, sends you greetings, and so does my son Mark. Greet one another with the kiss of Christian love.</a:t>
            </a:r>
          </a:p>
          <a:p>
            <a:endParaRPr lang="en-GB" sz="1000" b="1" dirty="0">
              <a:latin typeface="Cavolini" panose="03000502040302020204" pitchFamily="66" charset="0"/>
              <a:cs typeface="Cavolini" panose="03000502040302020204" pitchFamily="66" charset="0"/>
            </a:endParaRPr>
          </a:p>
          <a:p>
            <a:r>
              <a:rPr lang="en-GB" sz="2800" b="1" dirty="0">
                <a:latin typeface="Cavolini" panose="03000502040302020204" pitchFamily="66" charset="0"/>
                <a:cs typeface="Cavolini" panose="03000502040302020204" pitchFamily="66" charset="0"/>
              </a:rPr>
              <a:t>May peace be with all of you who belong to Christ.</a:t>
            </a:r>
          </a:p>
        </p:txBody>
      </p:sp>
      <p:sp>
        <p:nvSpPr>
          <p:cNvPr id="4" name="TextBox 3">
            <a:extLst>
              <a:ext uri="{FF2B5EF4-FFF2-40B4-BE49-F238E27FC236}">
                <a16:creationId xmlns:a16="http://schemas.microsoft.com/office/drawing/2014/main" id="{714D9BDD-C519-436F-B738-F8F763729324}"/>
              </a:ext>
            </a:extLst>
          </p:cNvPr>
          <p:cNvSpPr txBox="1"/>
          <p:nvPr/>
        </p:nvSpPr>
        <p:spPr>
          <a:xfrm>
            <a:off x="128956" y="1659285"/>
            <a:ext cx="2456589" cy="3539430"/>
          </a:xfrm>
          <a:prstGeom prst="rect">
            <a:avLst/>
          </a:prstGeom>
          <a:noFill/>
        </p:spPr>
        <p:txBody>
          <a:bodyPr wrap="square" rtlCol="0">
            <a:spAutoFit/>
          </a:bodyPr>
          <a:lstStyle/>
          <a:p>
            <a:r>
              <a:rPr lang="en-GB" sz="3200" b="1" dirty="0">
                <a:latin typeface="Cavolini" panose="03000502040302020204" pitchFamily="66" charset="0"/>
                <a:cs typeface="Cavolini" panose="03000502040302020204" pitchFamily="66" charset="0"/>
              </a:rPr>
              <a:t>Here is the ending of the same letter from Peter. </a:t>
            </a:r>
          </a:p>
        </p:txBody>
      </p:sp>
    </p:spTree>
    <p:extLst>
      <p:ext uri="{BB962C8B-B14F-4D97-AF65-F5344CB8AC3E}">
        <p14:creationId xmlns:p14="http://schemas.microsoft.com/office/powerpoint/2010/main" val="3921866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1321</TotalTime>
  <Words>1098</Words>
  <Application>Microsoft Office PowerPoint</Application>
  <PresentationFormat>Widescreen</PresentationFormat>
  <Paragraphs>102</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Cavolini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6</cp:revision>
  <dcterms:created xsi:type="dcterms:W3CDTF">2022-03-10T19:53:00Z</dcterms:created>
  <dcterms:modified xsi:type="dcterms:W3CDTF">2022-05-18T08:29:10Z</dcterms:modified>
</cp:coreProperties>
</file>