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8" r:id="rId2"/>
    <p:sldId id="259" r:id="rId3"/>
    <p:sldId id="263" r:id="rId4"/>
    <p:sldId id="260" r:id="rId5"/>
    <p:sldId id="272" r:id="rId6"/>
    <p:sldId id="273" r:id="rId7"/>
    <p:sldId id="278" r:id="rId8"/>
    <p:sldId id="266" r:id="rId9"/>
    <p:sldId id="267" r:id="rId10"/>
    <p:sldId id="280" r:id="rId11"/>
    <p:sldId id="279" r:id="rId12"/>
    <p:sldId id="268" r:id="rId13"/>
    <p:sldId id="269" r:id="rId14"/>
    <p:sldId id="274" r:id="rId15"/>
    <p:sldId id="276" r:id="rId16"/>
    <p:sldId id="261" r:id="rId17"/>
    <p:sldId id="265" r:id="rId18"/>
    <p:sldId id="277" r:id="rId19"/>
    <p:sldId id="262" r:id="rId20"/>
    <p:sldId id="270" r:id="rId21"/>
    <p:sldId id="271"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89" autoAdjust="0"/>
    <p:restoredTop sz="72561" autoAdjust="0"/>
  </p:normalViewPr>
  <p:slideViewPr>
    <p:cSldViewPr snapToGrid="0">
      <p:cViewPr varScale="1">
        <p:scale>
          <a:sx n="48" d="100"/>
          <a:sy n="48" d="100"/>
        </p:scale>
        <p:origin x="83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C19979-2B11-4220-B5A8-0C329FEC2514}" type="datetimeFigureOut">
              <a:rPr lang="en-GB" smtClean="0"/>
              <a:t>07/09/2021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BC50E2-DAE2-40CB-8576-371CDE5A0EBD}" type="slidenum">
              <a:rPr lang="en-GB" smtClean="0"/>
              <a:t>‹#›</a:t>
            </a:fld>
            <a:endParaRPr lang="en-GB" dirty="0"/>
          </a:p>
        </p:txBody>
      </p:sp>
    </p:spTree>
    <p:extLst>
      <p:ext uri="{BB962C8B-B14F-4D97-AF65-F5344CB8AC3E}">
        <p14:creationId xmlns:p14="http://schemas.microsoft.com/office/powerpoint/2010/main" val="634533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BC50E2-DAE2-40CB-8576-371CDE5A0EBD}" type="slidenum">
              <a:rPr lang="en-GB" smtClean="0"/>
              <a:t>1</a:t>
            </a:fld>
            <a:endParaRPr lang="en-GB" dirty="0"/>
          </a:p>
        </p:txBody>
      </p:sp>
    </p:spTree>
    <p:extLst>
      <p:ext uri="{BB962C8B-B14F-4D97-AF65-F5344CB8AC3E}">
        <p14:creationId xmlns:p14="http://schemas.microsoft.com/office/powerpoint/2010/main" val="2483424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BC50E2-DAE2-40CB-8576-371CDE5A0EBD}" type="slidenum">
              <a:rPr lang="en-GB" smtClean="0"/>
              <a:t>21</a:t>
            </a:fld>
            <a:endParaRPr lang="en-GB" dirty="0"/>
          </a:p>
        </p:txBody>
      </p:sp>
    </p:spTree>
    <p:extLst>
      <p:ext uri="{BB962C8B-B14F-4D97-AF65-F5344CB8AC3E}">
        <p14:creationId xmlns:p14="http://schemas.microsoft.com/office/powerpoint/2010/main" val="1152955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BC50E2-DAE2-40CB-8576-371CDE5A0EBD}" type="slidenum">
              <a:rPr lang="en-GB" smtClean="0"/>
              <a:t>6</a:t>
            </a:fld>
            <a:endParaRPr lang="en-GB" dirty="0"/>
          </a:p>
        </p:txBody>
      </p:sp>
    </p:spTree>
    <p:extLst>
      <p:ext uri="{BB962C8B-B14F-4D97-AF65-F5344CB8AC3E}">
        <p14:creationId xmlns:p14="http://schemas.microsoft.com/office/powerpoint/2010/main" val="3169592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1200" dirty="0">
              <a:latin typeface="Gill Sans MT" panose="020B0502020104020203" pitchFamily="34" charset="0"/>
            </a:endParaRPr>
          </a:p>
          <a:p>
            <a:pPr marL="0" indent="0">
              <a:buNone/>
            </a:pPr>
            <a:endParaRPr lang="en-GB" sz="1200" dirty="0">
              <a:latin typeface="Gill Sans MT" panose="020B0502020104020203" pitchFamily="34" charset="0"/>
            </a:endParaRPr>
          </a:p>
          <a:p>
            <a:pPr marL="0" indent="0">
              <a:buNone/>
            </a:pPr>
            <a:r>
              <a:rPr lang="en-GB" sz="1200" dirty="0">
                <a:latin typeface="Gill Sans MT" panose="020B0502020104020203" pitchFamily="34" charset="0"/>
              </a:rPr>
              <a:t>Luke 2:41-42 ESV Now his parents went to Jerusalem every year at the Feast of the Passover. And when he was twelve years old, they went up according to custom</a:t>
            </a:r>
          </a:p>
          <a:p>
            <a:endParaRPr lang="en-GB" dirty="0"/>
          </a:p>
        </p:txBody>
      </p:sp>
      <p:sp>
        <p:nvSpPr>
          <p:cNvPr id="4" name="Slide Number Placeholder 3"/>
          <p:cNvSpPr>
            <a:spLocks noGrp="1"/>
          </p:cNvSpPr>
          <p:nvPr>
            <p:ph type="sldNum" sz="quarter" idx="5"/>
          </p:nvPr>
        </p:nvSpPr>
        <p:spPr/>
        <p:txBody>
          <a:bodyPr/>
          <a:lstStyle/>
          <a:p>
            <a:fld id="{B2BC50E2-DAE2-40CB-8576-371CDE5A0EBD}" type="slidenum">
              <a:rPr lang="en-GB" smtClean="0"/>
              <a:t>8</a:t>
            </a:fld>
            <a:endParaRPr lang="en-GB" dirty="0"/>
          </a:p>
        </p:txBody>
      </p:sp>
    </p:spTree>
    <p:extLst>
      <p:ext uri="{BB962C8B-B14F-4D97-AF65-F5344CB8AC3E}">
        <p14:creationId xmlns:p14="http://schemas.microsoft.com/office/powerpoint/2010/main" val="4117665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BC50E2-DAE2-40CB-8576-371CDE5A0EBD}" type="slidenum">
              <a:rPr lang="en-GB" smtClean="0"/>
              <a:t>9</a:t>
            </a:fld>
            <a:endParaRPr lang="en-GB" dirty="0"/>
          </a:p>
        </p:txBody>
      </p:sp>
    </p:spTree>
    <p:extLst>
      <p:ext uri="{BB962C8B-B14F-4D97-AF65-F5344CB8AC3E}">
        <p14:creationId xmlns:p14="http://schemas.microsoft.com/office/powerpoint/2010/main" val="3174471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BC50E2-DAE2-40CB-8576-371CDE5A0EBD}" type="slidenum">
              <a:rPr lang="en-GB" smtClean="0"/>
              <a:t>10</a:t>
            </a:fld>
            <a:endParaRPr lang="en-GB" dirty="0"/>
          </a:p>
        </p:txBody>
      </p:sp>
    </p:spTree>
    <p:extLst>
      <p:ext uri="{BB962C8B-B14F-4D97-AF65-F5344CB8AC3E}">
        <p14:creationId xmlns:p14="http://schemas.microsoft.com/office/powerpoint/2010/main" val="2706497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BC50E2-DAE2-40CB-8576-371CDE5A0EBD}" type="slidenum">
              <a:rPr lang="en-GB" smtClean="0"/>
              <a:t>11</a:t>
            </a:fld>
            <a:endParaRPr lang="en-GB" dirty="0"/>
          </a:p>
        </p:txBody>
      </p:sp>
    </p:spTree>
    <p:extLst>
      <p:ext uri="{BB962C8B-B14F-4D97-AF65-F5344CB8AC3E}">
        <p14:creationId xmlns:p14="http://schemas.microsoft.com/office/powerpoint/2010/main" val="3869249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BC50E2-DAE2-40CB-8576-371CDE5A0EBD}" type="slidenum">
              <a:rPr lang="en-GB" smtClean="0"/>
              <a:t>13</a:t>
            </a:fld>
            <a:endParaRPr lang="en-GB" dirty="0"/>
          </a:p>
        </p:txBody>
      </p:sp>
    </p:spTree>
    <p:extLst>
      <p:ext uri="{BB962C8B-B14F-4D97-AF65-F5344CB8AC3E}">
        <p14:creationId xmlns:p14="http://schemas.microsoft.com/office/powerpoint/2010/main" val="2480467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BC50E2-DAE2-40CB-8576-371CDE5A0EBD}" type="slidenum">
              <a:rPr lang="en-GB" smtClean="0"/>
              <a:t>14</a:t>
            </a:fld>
            <a:endParaRPr lang="en-GB" dirty="0"/>
          </a:p>
        </p:txBody>
      </p:sp>
    </p:spTree>
    <p:extLst>
      <p:ext uri="{BB962C8B-B14F-4D97-AF65-F5344CB8AC3E}">
        <p14:creationId xmlns:p14="http://schemas.microsoft.com/office/powerpoint/2010/main" val="4140196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BC50E2-DAE2-40CB-8576-371CDE5A0EBD}" type="slidenum">
              <a:rPr lang="en-GB" smtClean="0"/>
              <a:t>17</a:t>
            </a:fld>
            <a:endParaRPr lang="en-GB" dirty="0"/>
          </a:p>
        </p:txBody>
      </p:sp>
    </p:spTree>
    <p:extLst>
      <p:ext uri="{BB962C8B-B14F-4D97-AF65-F5344CB8AC3E}">
        <p14:creationId xmlns:p14="http://schemas.microsoft.com/office/powerpoint/2010/main" val="158141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4E42D13-81DC-4AA2-8853-9F55A5961D4B}" type="datetimeFigureOut">
              <a:rPr lang="en-GB" smtClean="0"/>
              <a:t>07/09/2021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763D272-8CD5-4D25-AE5E-213D8DCFDE49}" type="slidenum">
              <a:rPr lang="en-GB" smtClean="0"/>
              <a:t>‹#›</a:t>
            </a:fld>
            <a:endParaRPr lang="en-GB" dirty="0"/>
          </a:p>
        </p:txBody>
      </p:sp>
    </p:spTree>
    <p:extLst>
      <p:ext uri="{BB962C8B-B14F-4D97-AF65-F5344CB8AC3E}">
        <p14:creationId xmlns:p14="http://schemas.microsoft.com/office/powerpoint/2010/main" val="3016729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E42D13-81DC-4AA2-8853-9F55A5961D4B}" type="datetimeFigureOut">
              <a:rPr lang="en-GB" smtClean="0"/>
              <a:t>07/09/2021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763D272-8CD5-4D25-AE5E-213D8DCFDE49}" type="slidenum">
              <a:rPr lang="en-GB" smtClean="0"/>
              <a:t>‹#›</a:t>
            </a:fld>
            <a:endParaRPr lang="en-GB" dirty="0"/>
          </a:p>
        </p:txBody>
      </p:sp>
    </p:spTree>
    <p:extLst>
      <p:ext uri="{BB962C8B-B14F-4D97-AF65-F5344CB8AC3E}">
        <p14:creationId xmlns:p14="http://schemas.microsoft.com/office/powerpoint/2010/main" val="1020169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E42D13-81DC-4AA2-8853-9F55A5961D4B}" type="datetimeFigureOut">
              <a:rPr lang="en-GB" smtClean="0"/>
              <a:t>07/09/2021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763D272-8CD5-4D25-AE5E-213D8DCFDE49}" type="slidenum">
              <a:rPr lang="en-GB" smtClean="0"/>
              <a:t>‹#›</a:t>
            </a:fld>
            <a:endParaRPr lang="en-GB" dirty="0"/>
          </a:p>
        </p:txBody>
      </p:sp>
    </p:spTree>
    <p:extLst>
      <p:ext uri="{BB962C8B-B14F-4D97-AF65-F5344CB8AC3E}">
        <p14:creationId xmlns:p14="http://schemas.microsoft.com/office/powerpoint/2010/main" val="252431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B8B64C8-3E38-314D-9CD1-B2DB8168DCCF}"/>
              </a:ext>
            </a:extLst>
          </p:cNvPr>
          <p:cNvPicPr>
            <a:picLocks noChangeAspect="1"/>
          </p:cNvPicPr>
          <p:nvPr userDrawn="1"/>
        </p:nvPicPr>
        <p:blipFill>
          <a:blip r:embed="rId3"/>
          <a:stretch>
            <a:fillRect/>
          </a:stretch>
        </p:blipFill>
        <p:spPr>
          <a:xfrm>
            <a:off x="8824212" y="5634085"/>
            <a:ext cx="2936264" cy="809159"/>
          </a:xfrm>
          <a:prstGeom prst="rect">
            <a:avLst/>
          </a:prstGeom>
        </p:spPr>
      </p:pic>
      <p:sp>
        <p:nvSpPr>
          <p:cNvPr id="3" name="Text Placeholder 2">
            <a:extLst>
              <a:ext uri="{FF2B5EF4-FFF2-40B4-BE49-F238E27FC236}">
                <a16:creationId xmlns:a16="http://schemas.microsoft.com/office/drawing/2014/main" id="{2CFD9905-EEF9-AF44-9B21-4B46A42C7120}"/>
              </a:ext>
            </a:extLst>
          </p:cNvPr>
          <p:cNvSpPr>
            <a:spLocks noGrp="1"/>
          </p:cNvSpPr>
          <p:nvPr>
            <p:ph type="body" sz="quarter" idx="10" hasCustomPrompt="1"/>
          </p:nvPr>
        </p:nvSpPr>
        <p:spPr>
          <a:xfrm>
            <a:off x="865517" y="1354184"/>
            <a:ext cx="6720000" cy="3840000"/>
          </a:xfrm>
          <a:prstGeom prst="rect">
            <a:avLst/>
          </a:prstGeom>
        </p:spPr>
        <p:txBody>
          <a:bodyPr lIns="0" tIns="0" rIns="0" bIns="0" anchor="ctr" anchorCtr="0"/>
          <a:lstStyle>
            <a:lvl1pPr marL="0" indent="0">
              <a:buNone/>
              <a:defRPr sz="56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Presentation title, maximum of three lines</a:t>
            </a:r>
          </a:p>
        </p:txBody>
      </p:sp>
    </p:spTree>
    <p:extLst>
      <p:ext uri="{BB962C8B-B14F-4D97-AF65-F5344CB8AC3E}">
        <p14:creationId xmlns:p14="http://schemas.microsoft.com/office/powerpoint/2010/main" val="3953703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E42D13-81DC-4AA2-8853-9F55A5961D4B}" type="datetimeFigureOut">
              <a:rPr lang="en-GB" smtClean="0"/>
              <a:t>07/09/2021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763D272-8CD5-4D25-AE5E-213D8DCFDE49}" type="slidenum">
              <a:rPr lang="en-GB" smtClean="0"/>
              <a:t>‹#›</a:t>
            </a:fld>
            <a:endParaRPr lang="en-GB" dirty="0"/>
          </a:p>
        </p:txBody>
      </p:sp>
    </p:spTree>
    <p:extLst>
      <p:ext uri="{BB962C8B-B14F-4D97-AF65-F5344CB8AC3E}">
        <p14:creationId xmlns:p14="http://schemas.microsoft.com/office/powerpoint/2010/main" val="113248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E42D13-81DC-4AA2-8853-9F55A5961D4B}" type="datetimeFigureOut">
              <a:rPr lang="en-GB" smtClean="0"/>
              <a:t>07/09/2021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763D272-8CD5-4D25-AE5E-213D8DCFDE49}" type="slidenum">
              <a:rPr lang="en-GB" smtClean="0"/>
              <a:t>‹#›</a:t>
            </a:fld>
            <a:endParaRPr lang="en-GB" dirty="0"/>
          </a:p>
        </p:txBody>
      </p:sp>
    </p:spTree>
    <p:extLst>
      <p:ext uri="{BB962C8B-B14F-4D97-AF65-F5344CB8AC3E}">
        <p14:creationId xmlns:p14="http://schemas.microsoft.com/office/powerpoint/2010/main" val="1452776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4E42D13-81DC-4AA2-8853-9F55A5961D4B}" type="datetimeFigureOut">
              <a:rPr lang="en-GB" smtClean="0"/>
              <a:t>07/09/2021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763D272-8CD5-4D25-AE5E-213D8DCFDE49}" type="slidenum">
              <a:rPr lang="en-GB" smtClean="0"/>
              <a:t>‹#›</a:t>
            </a:fld>
            <a:endParaRPr lang="en-GB" dirty="0"/>
          </a:p>
        </p:txBody>
      </p:sp>
    </p:spTree>
    <p:extLst>
      <p:ext uri="{BB962C8B-B14F-4D97-AF65-F5344CB8AC3E}">
        <p14:creationId xmlns:p14="http://schemas.microsoft.com/office/powerpoint/2010/main" val="407018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4E42D13-81DC-4AA2-8853-9F55A5961D4B}" type="datetimeFigureOut">
              <a:rPr lang="en-GB" smtClean="0"/>
              <a:t>07/09/2021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763D272-8CD5-4D25-AE5E-213D8DCFDE49}" type="slidenum">
              <a:rPr lang="en-GB" smtClean="0"/>
              <a:t>‹#›</a:t>
            </a:fld>
            <a:endParaRPr lang="en-GB" dirty="0"/>
          </a:p>
        </p:txBody>
      </p:sp>
    </p:spTree>
    <p:extLst>
      <p:ext uri="{BB962C8B-B14F-4D97-AF65-F5344CB8AC3E}">
        <p14:creationId xmlns:p14="http://schemas.microsoft.com/office/powerpoint/2010/main" val="4016327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4E42D13-81DC-4AA2-8853-9F55A5961D4B}" type="datetimeFigureOut">
              <a:rPr lang="en-GB" smtClean="0"/>
              <a:t>07/09/2021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763D272-8CD5-4D25-AE5E-213D8DCFDE49}" type="slidenum">
              <a:rPr lang="en-GB" smtClean="0"/>
              <a:t>‹#›</a:t>
            </a:fld>
            <a:endParaRPr lang="en-GB" dirty="0"/>
          </a:p>
        </p:txBody>
      </p:sp>
    </p:spTree>
    <p:extLst>
      <p:ext uri="{BB962C8B-B14F-4D97-AF65-F5344CB8AC3E}">
        <p14:creationId xmlns:p14="http://schemas.microsoft.com/office/powerpoint/2010/main" val="2643251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42D13-81DC-4AA2-8853-9F55A5961D4B}" type="datetimeFigureOut">
              <a:rPr lang="en-GB" smtClean="0"/>
              <a:t>07/09/2021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763D272-8CD5-4D25-AE5E-213D8DCFDE49}" type="slidenum">
              <a:rPr lang="en-GB" smtClean="0"/>
              <a:t>‹#›</a:t>
            </a:fld>
            <a:endParaRPr lang="en-GB" dirty="0"/>
          </a:p>
        </p:txBody>
      </p:sp>
    </p:spTree>
    <p:extLst>
      <p:ext uri="{BB962C8B-B14F-4D97-AF65-F5344CB8AC3E}">
        <p14:creationId xmlns:p14="http://schemas.microsoft.com/office/powerpoint/2010/main" val="3369681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E42D13-81DC-4AA2-8853-9F55A5961D4B}" type="datetimeFigureOut">
              <a:rPr lang="en-GB" smtClean="0"/>
              <a:t>07/09/2021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763D272-8CD5-4D25-AE5E-213D8DCFDE49}" type="slidenum">
              <a:rPr lang="en-GB" smtClean="0"/>
              <a:t>‹#›</a:t>
            </a:fld>
            <a:endParaRPr lang="en-GB" dirty="0"/>
          </a:p>
        </p:txBody>
      </p:sp>
    </p:spTree>
    <p:extLst>
      <p:ext uri="{BB962C8B-B14F-4D97-AF65-F5344CB8AC3E}">
        <p14:creationId xmlns:p14="http://schemas.microsoft.com/office/powerpoint/2010/main" val="1709110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E42D13-81DC-4AA2-8853-9F55A5961D4B}" type="datetimeFigureOut">
              <a:rPr lang="en-GB" smtClean="0"/>
              <a:t>07/09/2021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763D272-8CD5-4D25-AE5E-213D8DCFDE49}" type="slidenum">
              <a:rPr lang="en-GB" smtClean="0"/>
              <a:t>‹#›</a:t>
            </a:fld>
            <a:endParaRPr lang="en-GB" dirty="0"/>
          </a:p>
        </p:txBody>
      </p:sp>
    </p:spTree>
    <p:extLst>
      <p:ext uri="{BB962C8B-B14F-4D97-AF65-F5344CB8AC3E}">
        <p14:creationId xmlns:p14="http://schemas.microsoft.com/office/powerpoint/2010/main" val="2607910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42D13-81DC-4AA2-8853-9F55A5961D4B}" type="datetimeFigureOut">
              <a:rPr lang="en-GB" smtClean="0"/>
              <a:t>07/09/2021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3D272-8CD5-4D25-AE5E-213D8DCFDE49}" type="slidenum">
              <a:rPr lang="en-GB" smtClean="0"/>
              <a:t>‹#›</a:t>
            </a:fld>
            <a:endParaRPr lang="en-GB" dirty="0"/>
          </a:p>
        </p:txBody>
      </p:sp>
    </p:spTree>
    <p:extLst>
      <p:ext uri="{BB962C8B-B14F-4D97-AF65-F5344CB8AC3E}">
        <p14:creationId xmlns:p14="http://schemas.microsoft.com/office/powerpoint/2010/main" val="247404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pexels.com/photo/two-brown-trees-1632790/" TargetMode="External"/><Relationship Id="rId5" Type="http://schemas.openxmlformats.org/officeDocument/2006/relationships/image" Target="../media/image10.jpeg"/><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s://www.pexels.com/photo/two-brown-trees-1632790/" TargetMode="Externa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s://www.flickr.com/photos/goulash/1671922729/" TargetMode="Externa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queenselphie.deviantart.com/art/all-paths-lead-95994968" TargetMode="External"/><Relationship Id="rId5" Type="http://schemas.openxmlformats.org/officeDocument/2006/relationships/image" Target="../media/image9.jp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9D57F1-A721-1A48-8D1D-93B49EB479E0}"/>
              </a:ext>
            </a:extLst>
          </p:cNvPr>
          <p:cNvSpPr>
            <a:spLocks noGrp="1"/>
          </p:cNvSpPr>
          <p:nvPr>
            <p:ph type="body" sz="quarter" idx="10"/>
          </p:nvPr>
        </p:nvSpPr>
        <p:spPr>
          <a:xfrm>
            <a:off x="895334" y="1354184"/>
            <a:ext cx="6720000" cy="3840000"/>
          </a:xfrm>
        </p:spPr>
        <p:txBody>
          <a:bodyPr>
            <a:normAutofit fontScale="92500" lnSpcReduction="10000"/>
          </a:bodyPr>
          <a:lstStyle/>
          <a:p>
            <a:r>
              <a:rPr lang="en-US" dirty="0"/>
              <a:t>Inside and outside: Worship through the day </a:t>
            </a:r>
          </a:p>
          <a:p>
            <a:endParaRPr lang="en-US" dirty="0"/>
          </a:p>
          <a:p>
            <a:r>
              <a:rPr lang="en-US" sz="3300" dirty="0"/>
              <a:t>Original work by Shaun Burns and Allyson Taylor</a:t>
            </a:r>
          </a:p>
        </p:txBody>
      </p:sp>
    </p:spTree>
    <p:extLst>
      <p:ext uri="{BB962C8B-B14F-4D97-AF65-F5344CB8AC3E}">
        <p14:creationId xmlns:p14="http://schemas.microsoft.com/office/powerpoint/2010/main" val="109319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79A2CD2-FA91-426B-9707-18323C8B3C80}"/>
              </a:ext>
            </a:extLst>
          </p:cNvPr>
          <p:cNvSpPr>
            <a:spLocks noGrp="1"/>
          </p:cNvSpPr>
          <p:nvPr>
            <p:ph type="title"/>
          </p:nvPr>
        </p:nvSpPr>
        <p:spPr>
          <a:xfrm>
            <a:off x="838200" y="365125"/>
            <a:ext cx="10515600" cy="1325563"/>
          </a:xfrm>
        </p:spPr>
        <p:txBody>
          <a:bodyPr>
            <a:normAutofit/>
          </a:bodyPr>
          <a:lstStyle/>
          <a:p>
            <a:r>
              <a:rPr lang="en-GB" sz="3200" b="1" dirty="0">
                <a:latin typeface="Gill Sans MT" panose="020B0502020104020203" pitchFamily="34" charset="0"/>
              </a:rPr>
              <a:t>You might like to try </a:t>
            </a:r>
            <a:r>
              <a:rPr lang="en-GB" dirty="0"/>
              <a:t>- </a:t>
            </a:r>
          </a:p>
        </p:txBody>
      </p:sp>
      <p:sp>
        <p:nvSpPr>
          <p:cNvPr id="22" name="Arc 2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7E7109F-7159-4B64-BFDA-CA536361A3F0}"/>
              </a:ext>
            </a:extLst>
          </p:cNvPr>
          <p:cNvSpPr>
            <a:spLocks noGrp="1"/>
          </p:cNvSpPr>
          <p:nvPr>
            <p:ph idx="1"/>
          </p:nvPr>
        </p:nvSpPr>
        <p:spPr>
          <a:xfrm>
            <a:off x="838200" y="1825625"/>
            <a:ext cx="10515600" cy="4351338"/>
          </a:xfrm>
        </p:spPr>
        <p:txBody>
          <a:bodyPr>
            <a:noAutofit/>
          </a:bodyPr>
          <a:lstStyle/>
          <a:p>
            <a:pPr>
              <a:buBlip>
                <a:blip r:embed="rId3">
                  <a:extLst>
                    <a:ext uri="{96DAC541-7B7A-43D3-8B79-37D633B846F1}">
                      <asvg:svgBlip xmlns:asvg="http://schemas.microsoft.com/office/drawing/2016/SVG/main" r:embed="rId4"/>
                    </a:ext>
                  </a:extLst>
                </a:blip>
              </a:buBlip>
            </a:pPr>
            <a:r>
              <a:rPr lang="en-GB" dirty="0">
                <a:latin typeface="Gill Sans MT" panose="020B0502020104020203" pitchFamily="34" charset="0"/>
              </a:rPr>
              <a:t>Include points which honour the </a:t>
            </a:r>
            <a:r>
              <a:rPr lang="en-GB" dirty="0">
                <a:solidFill>
                  <a:srgbClr val="0000FF"/>
                </a:solidFill>
                <a:latin typeface="Gill Sans MT" panose="020B0502020104020203" pitchFamily="34" charset="0"/>
              </a:rPr>
              <a:t>diversity</a:t>
            </a:r>
            <a:r>
              <a:rPr lang="en-GB" dirty="0">
                <a:latin typeface="Gill Sans MT" panose="020B0502020104020203" pitchFamily="34" charset="0"/>
              </a:rPr>
              <a:t> of Christianity and other faiths</a:t>
            </a:r>
          </a:p>
          <a:p>
            <a:pPr>
              <a:buBlip>
                <a:blip r:embed="rId3">
                  <a:extLst>
                    <a:ext uri="{96DAC541-7B7A-43D3-8B79-37D633B846F1}">
                      <asvg:svgBlip xmlns:asvg="http://schemas.microsoft.com/office/drawing/2016/SVG/main" r:embed="rId4"/>
                    </a:ext>
                  </a:extLst>
                </a:blip>
              </a:buBlip>
            </a:pPr>
            <a:r>
              <a:rPr lang="en-GB" dirty="0">
                <a:latin typeface="Gill Sans MT" panose="020B0502020104020203" pitchFamily="34" charset="0"/>
              </a:rPr>
              <a:t>Get your </a:t>
            </a:r>
            <a:r>
              <a:rPr lang="en-GB" dirty="0">
                <a:solidFill>
                  <a:srgbClr val="0000FF"/>
                </a:solidFill>
                <a:latin typeface="Gill Sans MT" panose="020B0502020104020203" pitchFamily="34" charset="0"/>
              </a:rPr>
              <a:t>pupils</a:t>
            </a:r>
            <a:r>
              <a:rPr lang="en-GB" dirty="0">
                <a:latin typeface="Gill Sans MT" panose="020B0502020104020203" pitchFamily="34" charset="0"/>
              </a:rPr>
              <a:t> to plan and resource it</a:t>
            </a:r>
          </a:p>
          <a:p>
            <a:pPr>
              <a:buBlip>
                <a:blip r:embed="rId3">
                  <a:extLst>
                    <a:ext uri="{96DAC541-7B7A-43D3-8B79-37D633B846F1}">
                      <asvg:svgBlip xmlns:asvg="http://schemas.microsoft.com/office/drawing/2016/SVG/main" r:embed="rId4"/>
                    </a:ext>
                  </a:extLst>
                </a:blip>
              </a:buBlip>
            </a:pPr>
            <a:r>
              <a:rPr lang="en-GB" dirty="0">
                <a:latin typeface="Gill Sans MT" panose="020B0502020104020203" pitchFamily="34" charset="0"/>
              </a:rPr>
              <a:t>Possibly include a </a:t>
            </a:r>
            <a:r>
              <a:rPr lang="en-GB" dirty="0">
                <a:solidFill>
                  <a:srgbClr val="0000FF"/>
                </a:solidFill>
                <a:latin typeface="Gill Sans MT" panose="020B0502020104020203" pitchFamily="34" charset="0"/>
              </a:rPr>
              <a:t>labyrinth</a:t>
            </a:r>
            <a:r>
              <a:rPr lang="en-GB" dirty="0">
                <a:latin typeface="Gill Sans MT" panose="020B0502020104020203" pitchFamily="34" charset="0"/>
              </a:rPr>
              <a:t>, refreshments, </a:t>
            </a:r>
            <a:r>
              <a:rPr lang="en-GB" dirty="0">
                <a:solidFill>
                  <a:srgbClr val="0000FF"/>
                </a:solidFill>
                <a:latin typeface="Gill Sans MT" panose="020B0502020104020203" pitchFamily="34" charset="0"/>
              </a:rPr>
              <a:t>rests</a:t>
            </a:r>
            <a:r>
              <a:rPr lang="en-GB" dirty="0">
                <a:latin typeface="Gill Sans MT" panose="020B0502020104020203" pitchFamily="34" charset="0"/>
              </a:rPr>
              <a:t>, overnight camps</a:t>
            </a:r>
            <a:r>
              <a:rPr lang="en-GB" dirty="0">
                <a:solidFill>
                  <a:srgbClr val="0000FF"/>
                </a:solidFill>
                <a:latin typeface="Gill Sans MT" panose="020B0502020104020203" pitchFamily="34" charset="0"/>
              </a:rPr>
              <a:t>…</a:t>
            </a:r>
          </a:p>
          <a:p>
            <a:pPr>
              <a:buBlip>
                <a:blip r:embed="rId3">
                  <a:extLst>
                    <a:ext uri="{96DAC541-7B7A-43D3-8B79-37D633B846F1}">
                      <asvg:svgBlip xmlns:asvg="http://schemas.microsoft.com/office/drawing/2016/SVG/main" r:embed="rId4"/>
                    </a:ext>
                  </a:extLst>
                </a:blip>
              </a:buBlip>
            </a:pPr>
            <a:r>
              <a:rPr lang="en-GB" dirty="0">
                <a:solidFill>
                  <a:srgbClr val="0000FF"/>
                </a:solidFill>
                <a:latin typeface="Gill Sans MT" panose="020B0502020104020203" pitchFamily="34" charset="0"/>
              </a:rPr>
              <a:t>Invite</a:t>
            </a:r>
            <a:r>
              <a:rPr lang="en-GB" dirty="0">
                <a:latin typeface="Gill Sans MT" panose="020B0502020104020203" pitchFamily="34" charset="0"/>
              </a:rPr>
              <a:t> parents/community to join a pilgrimage</a:t>
            </a:r>
          </a:p>
          <a:p>
            <a:pPr>
              <a:buBlip>
                <a:blip r:embed="rId3">
                  <a:extLst>
                    <a:ext uri="{96DAC541-7B7A-43D3-8B79-37D633B846F1}">
                      <asvg:svgBlip xmlns:asvg="http://schemas.microsoft.com/office/drawing/2016/SVG/main" r:embed="rId4"/>
                    </a:ext>
                  </a:extLst>
                </a:blip>
              </a:buBlip>
            </a:pPr>
            <a:r>
              <a:rPr lang="en-GB" dirty="0">
                <a:latin typeface="Gill Sans MT" panose="020B0502020104020203" pitchFamily="34" charset="0"/>
              </a:rPr>
              <a:t>Adapt the idea to your local area </a:t>
            </a:r>
            <a:r>
              <a:rPr lang="en-GB" dirty="0">
                <a:solidFill>
                  <a:srgbClr val="0000FF"/>
                </a:solidFill>
                <a:latin typeface="Gill Sans MT" panose="020B0502020104020203" pitchFamily="34" charset="0"/>
              </a:rPr>
              <a:t>beyond</a:t>
            </a:r>
            <a:r>
              <a:rPr lang="en-GB" dirty="0">
                <a:latin typeface="Gill Sans MT" panose="020B0502020104020203" pitchFamily="34" charset="0"/>
              </a:rPr>
              <a:t> the school site </a:t>
            </a:r>
          </a:p>
        </p:txBody>
      </p:sp>
      <p:sp>
        <p:nvSpPr>
          <p:cNvPr id="4" name="Rectangle 1">
            <a:extLst>
              <a:ext uri="{FF2B5EF4-FFF2-40B4-BE49-F238E27FC236}">
                <a16:creationId xmlns:a16="http://schemas.microsoft.com/office/drawing/2014/main" id="{34E8BCE2-A46B-4FCE-B2E8-02CD54EF8D92}"/>
              </a:ext>
            </a:extLst>
          </p:cNvPr>
          <p:cNvSpPr>
            <a:spLocks noChangeArrowheads="1"/>
          </p:cNvSpPr>
          <p:nvPr/>
        </p:nvSpPr>
        <p:spPr bwMode="auto">
          <a:xfrm>
            <a:off x="5829300" y="443131"/>
            <a:ext cx="6061916" cy="116955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ts val="600"/>
              </a:spcAft>
              <a:buClrTx/>
              <a:buSzTx/>
              <a:buFontTx/>
              <a:buNone/>
              <a:tabLst/>
            </a:pPr>
            <a:r>
              <a:rPr kumimoji="0" lang="en-US" altLang="en-US" sz="2000" b="1" i="1" u="none" strike="noStrike" cap="none" normalizeH="0" baseline="0" dirty="0">
                <a:ln>
                  <a:noFill/>
                </a:ln>
                <a:solidFill>
                  <a:srgbClr val="000000"/>
                </a:solidFill>
                <a:effectLst/>
                <a:latin typeface="Gill Sans MT" panose="020B0502020104020203" pitchFamily="34" charset="0"/>
                <a:cs typeface="Calibri" panose="020F0502020204030204" pitchFamily="34" charset="0"/>
              </a:rPr>
              <a:t>The God who made the world and everything in it, </a:t>
            </a:r>
          </a:p>
          <a:p>
            <a:pPr marL="0" marR="0" lvl="0" indent="0" algn="l" defTabSz="914400" rtl="0" eaLnBrk="0" fontAlgn="base" latinLnBrk="0" hangingPunct="0">
              <a:spcBef>
                <a:spcPct val="0"/>
              </a:spcBef>
              <a:spcAft>
                <a:spcPts val="600"/>
              </a:spcAft>
              <a:buClrTx/>
              <a:buSzTx/>
              <a:buFontTx/>
              <a:buNone/>
              <a:tabLst/>
            </a:pPr>
            <a:r>
              <a:rPr kumimoji="0" lang="en-US" altLang="en-US" sz="2000" b="1" i="1" u="none" strike="noStrike" cap="none" normalizeH="0" baseline="0" dirty="0">
                <a:ln>
                  <a:noFill/>
                </a:ln>
                <a:solidFill>
                  <a:srgbClr val="000000"/>
                </a:solidFill>
                <a:effectLst/>
                <a:latin typeface="Gill Sans MT" panose="020B0502020104020203" pitchFamily="34" charset="0"/>
                <a:cs typeface="Calibri" panose="020F0502020204030204" pitchFamily="34" charset="0"/>
              </a:rPr>
              <a:t>being Lord of heaven and earth, </a:t>
            </a:r>
          </a:p>
          <a:p>
            <a:pPr marL="0" marR="0" lvl="0" indent="0" algn="l" defTabSz="914400" rtl="0" eaLnBrk="0" fontAlgn="base" latinLnBrk="0" hangingPunct="0">
              <a:spcBef>
                <a:spcPct val="0"/>
              </a:spcBef>
              <a:spcAft>
                <a:spcPts val="600"/>
              </a:spcAft>
              <a:buClrTx/>
              <a:buSzTx/>
              <a:buFontTx/>
              <a:buNone/>
              <a:tabLst/>
            </a:pPr>
            <a:r>
              <a:rPr kumimoji="0" lang="en-US" altLang="en-US" sz="2000" b="1" i="1" u="none" strike="noStrike" cap="none" normalizeH="0" baseline="0" dirty="0">
                <a:ln>
                  <a:noFill/>
                </a:ln>
                <a:solidFill>
                  <a:srgbClr val="000000"/>
                </a:solidFill>
                <a:effectLst/>
                <a:latin typeface="Gill Sans MT" panose="020B0502020104020203" pitchFamily="34" charset="0"/>
                <a:cs typeface="Calibri" panose="020F0502020204030204" pitchFamily="34" charset="0"/>
              </a:rPr>
              <a:t>does not live in temples made by man   </a:t>
            </a:r>
            <a:r>
              <a:rPr kumimoji="0" lang="en-US" altLang="en-US" sz="2000" b="0" u="none" strike="noStrike" cap="none" normalizeH="0" baseline="0" dirty="0">
                <a:ln>
                  <a:noFill/>
                </a:ln>
                <a:solidFill>
                  <a:srgbClr val="000000"/>
                </a:solidFill>
                <a:effectLst/>
                <a:latin typeface="Gill Sans MT" panose="020B0502020104020203" pitchFamily="34" charset="0"/>
                <a:cs typeface="Calibri" panose="020F0502020204030204" pitchFamily="34" charset="0"/>
              </a:rPr>
              <a:t>Acts 17:24</a:t>
            </a:r>
            <a:endParaRPr kumimoji="0" lang="en-US" altLang="en-US" sz="2000" b="0" u="none" strike="noStrike" cap="none" normalizeH="0" baseline="0" dirty="0">
              <a:ln>
                <a:noFill/>
              </a:ln>
              <a:solidFill>
                <a:schemeClr val="tx1"/>
              </a:solidFill>
              <a:effectLst/>
              <a:latin typeface="Gill Sans MT" panose="020B0502020104020203" pitchFamily="34" charset="0"/>
              <a:cs typeface="Calibri" panose="020F0502020204030204" pitchFamily="34" charset="0"/>
            </a:endParaRPr>
          </a:p>
        </p:txBody>
      </p:sp>
    </p:spTree>
    <p:extLst>
      <p:ext uri="{BB962C8B-B14F-4D97-AF65-F5344CB8AC3E}">
        <p14:creationId xmlns:p14="http://schemas.microsoft.com/office/powerpoint/2010/main" val="2671980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CC8AA-EC3A-4610-B1D4-C35585EB1715}"/>
              </a:ext>
            </a:extLst>
          </p:cNvPr>
          <p:cNvSpPr>
            <a:spLocks noGrp="1"/>
          </p:cNvSpPr>
          <p:nvPr>
            <p:ph type="title"/>
          </p:nvPr>
        </p:nvSpPr>
        <p:spPr>
          <a:xfrm>
            <a:off x="4942368" y="431741"/>
            <a:ext cx="6586491" cy="1286160"/>
          </a:xfrm>
        </p:spPr>
        <p:txBody>
          <a:bodyPr anchor="b">
            <a:normAutofit/>
          </a:bodyPr>
          <a:lstStyle/>
          <a:p>
            <a:r>
              <a:rPr lang="en-GB" sz="3200" b="1" dirty="0">
                <a:latin typeface="Gill Sans MT" panose="020B0502020104020203" pitchFamily="34" charset="0"/>
              </a:rPr>
              <a:t>4. Forest school and Forest Church </a:t>
            </a:r>
          </a:p>
        </p:txBody>
      </p:sp>
      <p:sp>
        <p:nvSpPr>
          <p:cNvPr id="3" name="Content Placeholder 2">
            <a:extLst>
              <a:ext uri="{FF2B5EF4-FFF2-40B4-BE49-F238E27FC236}">
                <a16:creationId xmlns:a16="http://schemas.microsoft.com/office/drawing/2014/main" id="{70D0DFBF-11E5-4A0E-A436-F3537F39FB52}"/>
              </a:ext>
            </a:extLst>
          </p:cNvPr>
          <p:cNvSpPr>
            <a:spLocks noGrp="1"/>
          </p:cNvSpPr>
          <p:nvPr>
            <p:ph idx="1"/>
          </p:nvPr>
        </p:nvSpPr>
        <p:spPr>
          <a:xfrm>
            <a:off x="4942370" y="2512334"/>
            <a:ext cx="6586489" cy="4219770"/>
          </a:xfrm>
        </p:spPr>
        <p:txBody>
          <a:bodyPr>
            <a:noAutofit/>
          </a:bodyPr>
          <a:lstStyle/>
          <a:p>
            <a:pPr>
              <a:buBlip>
                <a:blip r:embed="rId3">
                  <a:extLst>
                    <a:ext uri="{96DAC541-7B7A-43D3-8B79-37D633B846F1}">
                      <asvg:svgBlip xmlns:asvg="http://schemas.microsoft.com/office/drawing/2016/SVG/main" r:embed="rId4"/>
                    </a:ext>
                  </a:extLst>
                </a:blip>
              </a:buBlip>
            </a:pPr>
            <a:r>
              <a:rPr lang="en-GB" dirty="0">
                <a:latin typeface="Gill Sans MT" panose="020B0502020104020203" pitchFamily="34" charset="0"/>
              </a:rPr>
              <a:t>Any place with plants/shrubs or trees can become a place for worship</a:t>
            </a:r>
          </a:p>
          <a:p>
            <a:pPr>
              <a:buBlip>
                <a:blip r:embed="rId3">
                  <a:extLst>
                    <a:ext uri="{96DAC541-7B7A-43D3-8B79-37D633B846F1}">
                      <asvg:svgBlip xmlns:asvg="http://schemas.microsoft.com/office/drawing/2016/SVG/main" r:embed="rId4"/>
                    </a:ext>
                  </a:extLst>
                </a:blip>
              </a:buBlip>
            </a:pPr>
            <a:r>
              <a:rPr lang="en-GB" dirty="0">
                <a:latin typeface="Gill Sans MT" panose="020B0502020104020203" pitchFamily="34" charset="0"/>
              </a:rPr>
              <a:t>If you have a designated Forest School, think of using it as a worship space and opportunity for a time of worship</a:t>
            </a:r>
          </a:p>
          <a:p>
            <a:pPr>
              <a:buBlip>
                <a:blip r:embed="rId3">
                  <a:extLst>
                    <a:ext uri="{96DAC541-7B7A-43D3-8B79-37D633B846F1}">
                      <asvg:svgBlip xmlns:asvg="http://schemas.microsoft.com/office/drawing/2016/SVG/main" r:embed="rId4"/>
                    </a:ext>
                  </a:extLst>
                </a:blip>
              </a:buBlip>
            </a:pPr>
            <a:r>
              <a:rPr lang="en-GB" dirty="0">
                <a:latin typeface="Gill Sans MT" panose="020B0502020104020203" pitchFamily="34" charset="0"/>
              </a:rPr>
              <a:t>If indoors, think camouflage netting, voile/fabrics, canopy and indoor tents</a:t>
            </a:r>
          </a:p>
          <a:p>
            <a:pPr marL="0" indent="0">
              <a:buNone/>
            </a:pPr>
            <a:r>
              <a:rPr lang="en-GB" dirty="0">
                <a:latin typeface="Gill Sans MT" panose="020B0502020104020203" pitchFamily="34" charset="0"/>
              </a:rPr>
              <a:t>(Cont.)</a:t>
            </a:r>
          </a:p>
        </p:txBody>
      </p:sp>
      <p:pic>
        <p:nvPicPr>
          <p:cNvPr id="5" name="Picture 4" descr="A picture containing tree, plant, grass, outdoor&#10;&#10;Description automatically generated">
            <a:extLst>
              <a:ext uri="{FF2B5EF4-FFF2-40B4-BE49-F238E27FC236}">
                <a16:creationId xmlns:a16="http://schemas.microsoft.com/office/drawing/2014/main" id="{FF358AE9-4C1F-41DC-8C80-07BE71F47DBF}"/>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27718" r="27332"/>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B9E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9371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CC8AA-EC3A-4610-B1D4-C35585EB1715}"/>
              </a:ext>
            </a:extLst>
          </p:cNvPr>
          <p:cNvSpPr>
            <a:spLocks noGrp="1"/>
          </p:cNvSpPr>
          <p:nvPr>
            <p:ph type="title"/>
          </p:nvPr>
        </p:nvSpPr>
        <p:spPr>
          <a:xfrm>
            <a:off x="4942368" y="431741"/>
            <a:ext cx="6586491" cy="1286160"/>
          </a:xfrm>
        </p:spPr>
        <p:txBody>
          <a:bodyPr anchor="b">
            <a:normAutofit/>
          </a:bodyPr>
          <a:lstStyle/>
          <a:p>
            <a:r>
              <a:rPr lang="en-GB" sz="3200" b="1" dirty="0">
                <a:latin typeface="Gill Sans MT" panose="020B0502020104020203" pitchFamily="34" charset="0"/>
              </a:rPr>
              <a:t>4 (Cont.) Forest school and Forest Church </a:t>
            </a:r>
          </a:p>
        </p:txBody>
      </p:sp>
      <p:sp>
        <p:nvSpPr>
          <p:cNvPr id="3" name="Content Placeholder 2">
            <a:extLst>
              <a:ext uri="{FF2B5EF4-FFF2-40B4-BE49-F238E27FC236}">
                <a16:creationId xmlns:a16="http://schemas.microsoft.com/office/drawing/2014/main" id="{70D0DFBF-11E5-4A0E-A436-F3537F39FB52}"/>
              </a:ext>
            </a:extLst>
          </p:cNvPr>
          <p:cNvSpPr>
            <a:spLocks noGrp="1"/>
          </p:cNvSpPr>
          <p:nvPr>
            <p:ph idx="1"/>
          </p:nvPr>
        </p:nvSpPr>
        <p:spPr>
          <a:xfrm>
            <a:off x="4942370" y="2411902"/>
            <a:ext cx="6586489" cy="4320202"/>
          </a:xfrm>
        </p:spPr>
        <p:txBody>
          <a:bodyPr>
            <a:noAutofit/>
          </a:bodyPr>
          <a:lstStyle/>
          <a:p>
            <a:pPr>
              <a:buBlip>
                <a:blip r:embed="rId2">
                  <a:extLst>
                    <a:ext uri="{96DAC541-7B7A-43D3-8B79-37D633B846F1}">
                      <asvg:svgBlip xmlns:asvg="http://schemas.microsoft.com/office/drawing/2016/SVG/main" r:embed="rId3"/>
                    </a:ext>
                  </a:extLst>
                </a:blip>
              </a:buBlip>
            </a:pPr>
            <a:r>
              <a:rPr lang="en-GB" sz="2400" dirty="0">
                <a:latin typeface="Gill Sans MT" panose="020B0502020104020203" pitchFamily="34" charset="0"/>
              </a:rPr>
              <a:t>Create your Woodland area indoors with whatever you can find, carpet tubes/offcuts of branches…</a:t>
            </a:r>
          </a:p>
          <a:p>
            <a:pPr>
              <a:buBlip>
                <a:blip r:embed="rId2">
                  <a:extLst>
                    <a:ext uri="{96DAC541-7B7A-43D3-8B79-37D633B846F1}">
                      <asvg:svgBlip xmlns:asvg="http://schemas.microsoft.com/office/drawing/2016/SVG/main" r:embed="rId3"/>
                    </a:ext>
                  </a:extLst>
                </a:blip>
              </a:buBlip>
            </a:pPr>
            <a:r>
              <a:rPr lang="en-GB" sz="2400" dirty="0">
                <a:latin typeface="Gill Sans MT" panose="020B0502020104020203" pitchFamily="34" charset="0"/>
              </a:rPr>
              <a:t>This could be a seaside area, garden, desert, rainforest, barrier reef… think how God created the world and how so many cultures have creation stories</a:t>
            </a:r>
          </a:p>
          <a:p>
            <a:pPr>
              <a:buBlip>
                <a:blip r:embed="rId2">
                  <a:extLst>
                    <a:ext uri="{96DAC541-7B7A-43D3-8B79-37D633B846F1}">
                      <asvg:svgBlip xmlns:asvg="http://schemas.microsoft.com/office/drawing/2016/SVG/main" r:embed="rId3"/>
                    </a:ext>
                  </a:extLst>
                </a:blip>
              </a:buBlip>
            </a:pPr>
            <a:r>
              <a:rPr lang="en-GB" sz="2400" dirty="0">
                <a:latin typeface="Gill Sans MT" panose="020B0502020104020203" pitchFamily="34" charset="0"/>
              </a:rPr>
              <a:t>Day and night, make an area with starlight and lanterns</a:t>
            </a:r>
          </a:p>
          <a:p>
            <a:pPr>
              <a:buBlip>
                <a:blip r:embed="rId2">
                  <a:extLst>
                    <a:ext uri="{96DAC541-7B7A-43D3-8B79-37D633B846F1}">
                      <asvg:svgBlip xmlns:asvg="http://schemas.microsoft.com/office/drawing/2016/SVG/main" r:embed="rId3"/>
                    </a:ext>
                  </a:extLst>
                </a:blip>
              </a:buBlip>
            </a:pPr>
            <a:r>
              <a:rPr lang="en-GB" sz="2400" dirty="0">
                <a:latin typeface="Gill Sans MT" panose="020B0502020104020203" pitchFamily="34" charset="0"/>
              </a:rPr>
              <a:t>Go through a ‘Ward-robe’ aka Narnia – this could be outdoors as well as inside</a:t>
            </a:r>
          </a:p>
        </p:txBody>
      </p:sp>
      <p:pic>
        <p:nvPicPr>
          <p:cNvPr id="5" name="Picture 4" descr="A picture containing tree, plant, grass, outdoor&#10;&#10;Description automatically generated">
            <a:extLst>
              <a:ext uri="{FF2B5EF4-FFF2-40B4-BE49-F238E27FC236}">
                <a16:creationId xmlns:a16="http://schemas.microsoft.com/office/drawing/2014/main" id="{FF358AE9-4C1F-41DC-8C80-07BE71F47DBF}"/>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7718" r="27332"/>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B9E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03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C398E59-F15C-4EAF-8E8C-FE459EE1FAA0}"/>
              </a:ext>
            </a:extLst>
          </p:cNvPr>
          <p:cNvSpPr>
            <a:spLocks noGrp="1"/>
          </p:cNvSpPr>
          <p:nvPr>
            <p:ph type="title"/>
          </p:nvPr>
        </p:nvSpPr>
        <p:spPr>
          <a:xfrm>
            <a:off x="838200" y="365125"/>
            <a:ext cx="10515600" cy="1325563"/>
          </a:xfrm>
        </p:spPr>
        <p:txBody>
          <a:bodyPr>
            <a:normAutofit/>
          </a:bodyPr>
          <a:lstStyle/>
          <a:p>
            <a:r>
              <a:rPr lang="en-GB" sz="3200" b="1" dirty="0">
                <a:latin typeface="Gill Sans MT" panose="020B0502020104020203" pitchFamily="34" charset="0"/>
              </a:rPr>
              <a:t>You might like to try </a:t>
            </a:r>
            <a:r>
              <a:rPr lang="en-GB" dirty="0"/>
              <a:t>-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05DBED5-D27B-41D4-9F73-51F195DE64A4}"/>
              </a:ext>
            </a:extLst>
          </p:cNvPr>
          <p:cNvSpPr>
            <a:spLocks noGrp="1"/>
          </p:cNvSpPr>
          <p:nvPr>
            <p:ph idx="1"/>
          </p:nvPr>
        </p:nvSpPr>
        <p:spPr>
          <a:xfrm>
            <a:off x="828161" y="1368425"/>
            <a:ext cx="10515600" cy="5124450"/>
          </a:xfrm>
        </p:spPr>
        <p:txBody>
          <a:bodyPr>
            <a:noAutofit/>
          </a:bodyPr>
          <a:lstStyle/>
          <a:p>
            <a:pPr>
              <a:buBlip>
                <a:blip r:embed="rId3">
                  <a:extLst>
                    <a:ext uri="{96DAC541-7B7A-43D3-8B79-37D633B846F1}">
                      <asvg:svgBlip xmlns:asvg="http://schemas.microsoft.com/office/drawing/2016/SVG/main" r:embed="rId4"/>
                    </a:ext>
                  </a:extLst>
                </a:blip>
              </a:buBlip>
            </a:pPr>
            <a:r>
              <a:rPr lang="en-GB" sz="2400" dirty="0">
                <a:latin typeface="Gill Sans MT" panose="020B0502020104020203" pitchFamily="34" charset="0"/>
              </a:rPr>
              <a:t>Making a </a:t>
            </a:r>
            <a:r>
              <a:rPr lang="en-GB" sz="2400" dirty="0">
                <a:solidFill>
                  <a:srgbClr val="0000FF"/>
                </a:solidFill>
                <a:latin typeface="Gill Sans MT" panose="020B0502020104020203" pitchFamily="34" charset="0"/>
              </a:rPr>
              <a:t>rainbow</a:t>
            </a:r>
            <a:r>
              <a:rPr lang="en-GB" sz="2400" dirty="0">
                <a:latin typeface="Gill Sans MT" panose="020B0502020104020203" pitchFamily="34" charset="0"/>
              </a:rPr>
              <a:t> of coloured leaves or natural materials to explore the story of Noah and God’s covenant and the symbolism of the rainbow</a:t>
            </a:r>
          </a:p>
          <a:p>
            <a:pPr>
              <a:buBlip>
                <a:blip r:embed="rId3">
                  <a:extLst>
                    <a:ext uri="{96DAC541-7B7A-43D3-8B79-37D633B846F1}">
                      <asvg:svgBlip xmlns:asvg="http://schemas.microsoft.com/office/drawing/2016/SVG/main" r:embed="rId4"/>
                    </a:ext>
                  </a:extLst>
                </a:blip>
              </a:buBlip>
            </a:pPr>
            <a:r>
              <a:rPr lang="en-GB" sz="2400" dirty="0">
                <a:latin typeface="Gill Sans MT" panose="020B0502020104020203" pitchFamily="34" charset="0"/>
              </a:rPr>
              <a:t>Collect </a:t>
            </a:r>
            <a:r>
              <a:rPr lang="en-GB" sz="2400" dirty="0">
                <a:solidFill>
                  <a:srgbClr val="0000FF"/>
                </a:solidFill>
                <a:latin typeface="Gill Sans MT" panose="020B0502020104020203" pitchFamily="34" charset="0"/>
              </a:rPr>
              <a:t>materials</a:t>
            </a:r>
            <a:r>
              <a:rPr lang="en-GB" sz="2400" dirty="0">
                <a:latin typeface="Gill Sans MT" panose="020B0502020104020203" pitchFamily="34" charset="0"/>
              </a:rPr>
              <a:t> to create a large </a:t>
            </a:r>
            <a:r>
              <a:rPr lang="en-GB" sz="2400" dirty="0">
                <a:solidFill>
                  <a:srgbClr val="0000FF"/>
                </a:solidFill>
                <a:latin typeface="Gill Sans MT" panose="020B0502020104020203" pitchFamily="34" charset="0"/>
              </a:rPr>
              <a:t>cross</a:t>
            </a:r>
            <a:r>
              <a:rPr lang="en-GB" sz="2400" dirty="0">
                <a:latin typeface="Gill Sans MT" panose="020B0502020104020203" pitchFamily="34" charset="0"/>
              </a:rPr>
              <a:t> or </a:t>
            </a:r>
            <a:r>
              <a:rPr lang="en-GB" sz="2400" dirty="0">
                <a:solidFill>
                  <a:srgbClr val="0000FF"/>
                </a:solidFill>
                <a:latin typeface="Gill Sans MT" panose="020B0502020104020203" pitchFamily="34" charset="0"/>
              </a:rPr>
              <a:t>dove</a:t>
            </a:r>
            <a:r>
              <a:rPr lang="en-GB" sz="2400" dirty="0">
                <a:latin typeface="Gill Sans MT" panose="020B0502020104020203" pitchFamily="34" charset="0"/>
              </a:rPr>
              <a:t> or </a:t>
            </a:r>
            <a:r>
              <a:rPr lang="en-GB" sz="2400" dirty="0">
                <a:solidFill>
                  <a:srgbClr val="0000FF"/>
                </a:solidFill>
                <a:latin typeface="Gill Sans MT" panose="020B0502020104020203" pitchFamily="34" charset="0"/>
              </a:rPr>
              <a:t>wreath</a:t>
            </a:r>
            <a:r>
              <a:rPr lang="en-GB" sz="2400" dirty="0">
                <a:latin typeface="Gill Sans MT" panose="020B0502020104020203" pitchFamily="34" charset="0"/>
              </a:rPr>
              <a:t> to sit around</a:t>
            </a:r>
          </a:p>
          <a:p>
            <a:pPr>
              <a:buBlip>
                <a:blip r:embed="rId3">
                  <a:extLst>
                    <a:ext uri="{96DAC541-7B7A-43D3-8B79-37D633B846F1}">
                      <asvg:svgBlip xmlns:asvg="http://schemas.microsoft.com/office/drawing/2016/SVG/main" r:embed="rId4"/>
                    </a:ext>
                  </a:extLst>
                </a:blip>
              </a:buBlip>
            </a:pPr>
            <a:r>
              <a:rPr lang="en-GB" sz="2400" dirty="0">
                <a:solidFill>
                  <a:srgbClr val="0000FF"/>
                </a:solidFill>
                <a:latin typeface="Gill Sans MT" panose="020B0502020104020203" pitchFamily="34" charset="0"/>
              </a:rPr>
              <a:t>Listen</a:t>
            </a:r>
            <a:r>
              <a:rPr lang="en-GB" sz="2400" dirty="0">
                <a:latin typeface="Gill Sans MT" panose="020B0502020104020203" pitchFamily="34" charset="0"/>
              </a:rPr>
              <a:t> to the </a:t>
            </a:r>
            <a:r>
              <a:rPr lang="en-GB" sz="2400" dirty="0">
                <a:solidFill>
                  <a:srgbClr val="0000FF"/>
                </a:solidFill>
                <a:latin typeface="Gill Sans MT" panose="020B0502020104020203" pitchFamily="34" charset="0"/>
              </a:rPr>
              <a:t>sounds</a:t>
            </a:r>
            <a:r>
              <a:rPr lang="en-GB" sz="2400" dirty="0">
                <a:latin typeface="Gill Sans MT" panose="020B0502020104020203" pitchFamily="34" charset="0"/>
              </a:rPr>
              <a:t> around, birds, rustling, wind, voices, cars, planes; Echo these and sing back if you hear birdsong</a:t>
            </a:r>
          </a:p>
          <a:p>
            <a:pPr>
              <a:buBlip>
                <a:blip r:embed="rId3">
                  <a:extLst>
                    <a:ext uri="{96DAC541-7B7A-43D3-8B79-37D633B846F1}">
                      <asvg:svgBlip xmlns:asvg="http://schemas.microsoft.com/office/drawing/2016/SVG/main" r:embed="rId4"/>
                    </a:ext>
                  </a:extLst>
                </a:blip>
              </a:buBlip>
            </a:pPr>
            <a:r>
              <a:rPr lang="en-GB" sz="2400" dirty="0">
                <a:latin typeface="Gill Sans MT" panose="020B0502020104020203" pitchFamily="34" charset="0"/>
              </a:rPr>
              <a:t>If you have a fire, share </a:t>
            </a:r>
            <a:r>
              <a:rPr lang="en-GB" sz="2400" dirty="0">
                <a:solidFill>
                  <a:srgbClr val="0000FF"/>
                </a:solidFill>
                <a:latin typeface="Gill Sans MT" panose="020B0502020104020203" pitchFamily="34" charset="0"/>
              </a:rPr>
              <a:t>bread</a:t>
            </a:r>
            <a:r>
              <a:rPr lang="en-GB" sz="2400" dirty="0">
                <a:latin typeface="Gill Sans MT" panose="020B0502020104020203" pitchFamily="34" charset="0"/>
              </a:rPr>
              <a:t> (with marshmallows), even better flatbread cooked on hot stones, and reflect on the Last Supper, Feeding 4/5000 and the other times Jesus and his followers shared food together</a:t>
            </a:r>
          </a:p>
          <a:p>
            <a:pPr>
              <a:buBlip>
                <a:blip r:embed="rId3">
                  <a:extLst>
                    <a:ext uri="{96DAC541-7B7A-43D3-8B79-37D633B846F1}">
                      <asvg:svgBlip xmlns:asvg="http://schemas.microsoft.com/office/drawing/2016/SVG/main" r:embed="rId4"/>
                    </a:ext>
                  </a:extLst>
                </a:blip>
              </a:buBlip>
            </a:pPr>
            <a:r>
              <a:rPr lang="en-GB" sz="2400" dirty="0">
                <a:latin typeface="Gill Sans MT" panose="020B0502020104020203" pitchFamily="34" charset="0"/>
              </a:rPr>
              <a:t>Lie on your back and see from a new perspective, imagine you are a creature nearer the ground, </a:t>
            </a:r>
            <a:r>
              <a:rPr lang="en-GB" sz="2400" dirty="0">
                <a:solidFill>
                  <a:srgbClr val="0000FF"/>
                </a:solidFill>
                <a:latin typeface="Gill Sans MT" panose="020B0502020104020203" pitchFamily="34" charset="0"/>
              </a:rPr>
              <a:t>connect</a:t>
            </a:r>
            <a:r>
              <a:rPr lang="en-GB" sz="2400" dirty="0">
                <a:latin typeface="Gill Sans MT" panose="020B0502020104020203" pitchFamily="34" charset="0"/>
              </a:rPr>
              <a:t> with the earth and sky</a:t>
            </a:r>
          </a:p>
          <a:p>
            <a:pPr marL="0" indent="0">
              <a:buNone/>
            </a:pPr>
            <a:r>
              <a:rPr lang="en-GB" sz="2400" b="1" i="1" dirty="0">
                <a:latin typeface="Gill Sans MT" panose="020B0502020104020203" pitchFamily="34" charset="0"/>
              </a:rPr>
              <a:t>Let the heavens be glad, and let the earth rejoice; let the sea roar, and all that fills it; let the field exult, and everything in it! Then shall all the trees of the forest sing for joy  </a:t>
            </a:r>
            <a:r>
              <a:rPr lang="en-GB" sz="2400" dirty="0">
                <a:latin typeface="Gill Sans MT" panose="020B0502020104020203" pitchFamily="34" charset="0"/>
              </a:rPr>
              <a:t>Psalm 96: 11-12</a:t>
            </a:r>
          </a:p>
          <a:p>
            <a:endParaRPr lang="en-GB" sz="2400" dirty="0">
              <a:latin typeface="Gill Sans MT" panose="020B0502020104020203" pitchFamily="34" charset="0"/>
            </a:endParaRPr>
          </a:p>
          <a:p>
            <a:endParaRPr lang="en-GB" sz="2400" dirty="0">
              <a:latin typeface="Gill Sans MT" panose="020B0502020104020203" pitchFamily="34" charset="0"/>
            </a:endParaRPr>
          </a:p>
          <a:p>
            <a:endParaRPr lang="en-GB" sz="2400" dirty="0">
              <a:latin typeface="Gill Sans MT" panose="020B0502020104020203" pitchFamily="34" charset="0"/>
            </a:endParaRPr>
          </a:p>
          <a:p>
            <a:endParaRPr lang="en-GB" sz="2400" dirty="0">
              <a:latin typeface="Gill Sans MT" panose="020B0502020104020203" pitchFamily="34" charset="0"/>
            </a:endParaRPr>
          </a:p>
          <a:p>
            <a:endParaRPr lang="en-GB" sz="2400" dirty="0">
              <a:latin typeface="Gill Sans MT" panose="020B0502020104020203" pitchFamily="34" charset="0"/>
            </a:endParaRPr>
          </a:p>
        </p:txBody>
      </p:sp>
    </p:spTree>
    <p:extLst>
      <p:ext uri="{BB962C8B-B14F-4D97-AF65-F5344CB8AC3E}">
        <p14:creationId xmlns:p14="http://schemas.microsoft.com/office/powerpoint/2010/main" val="1997477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2844"/>
            <a:ext cx="10515600" cy="899914"/>
          </a:xfrm>
        </p:spPr>
        <p:txBody>
          <a:bodyPr>
            <a:normAutofit fontScale="90000"/>
          </a:bodyPr>
          <a:lstStyle/>
          <a:p>
            <a:r>
              <a:rPr lang="en-GB" sz="3600" b="1" dirty="0">
                <a:latin typeface="Gill Sans MT" panose="020B0502020104020203" pitchFamily="34" charset="0"/>
              </a:rPr>
              <a:t>5.)			Worship in Partnerships</a:t>
            </a:r>
            <a:br>
              <a:rPr lang="en-GB" sz="3600" b="1" dirty="0">
                <a:latin typeface="Gill Sans MT" panose="020B0502020104020203" pitchFamily="34" charset="0"/>
              </a:rPr>
            </a:br>
            <a:r>
              <a:rPr lang="en-GB" sz="3600" b="1" dirty="0">
                <a:latin typeface="Gill Sans MT" panose="020B0502020104020203" pitchFamily="34" charset="0"/>
              </a:rPr>
              <a:t>			and Other Organisations.</a:t>
            </a:r>
            <a:endParaRPr lang="en-GB" sz="3600" dirty="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31628" y="5249594"/>
            <a:ext cx="2543175" cy="1325563"/>
          </a:xfrm>
        </p:spPr>
      </p:pic>
      <p:pic>
        <p:nvPicPr>
          <p:cNvPr id="7" name="Content Placeholder 6"/>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331628" y="1690688"/>
            <a:ext cx="2523074" cy="3757770"/>
          </a:xfrm>
        </p:spPr>
      </p:pic>
      <p:sp>
        <p:nvSpPr>
          <p:cNvPr id="11" name="TextBox 10"/>
          <p:cNvSpPr txBox="1"/>
          <p:nvPr/>
        </p:nvSpPr>
        <p:spPr>
          <a:xfrm>
            <a:off x="3025451" y="1182758"/>
            <a:ext cx="8387572" cy="5139869"/>
          </a:xfrm>
          <a:prstGeom prst="rect">
            <a:avLst/>
          </a:prstGeom>
          <a:noFill/>
        </p:spPr>
        <p:txBody>
          <a:bodyPr wrap="square" rtlCol="0">
            <a:spAutoFit/>
          </a:bodyPr>
          <a:lstStyle/>
          <a:p>
            <a:r>
              <a:rPr lang="en-GB" sz="2800" dirty="0">
                <a:solidFill>
                  <a:srgbClr val="002060"/>
                </a:solidFill>
                <a:latin typeface="Gill Sans MT" panose="020B0502020104020203" pitchFamily="34" charset="0"/>
              </a:rPr>
              <a:t>Worship opportunities with: -</a:t>
            </a:r>
          </a:p>
          <a:p>
            <a:pPr marL="342900" indent="-342900">
              <a:buFont typeface="Wingdings" panose="05000000000000000000" pitchFamily="2" charset="2"/>
              <a:buChar char="'"/>
            </a:pPr>
            <a:r>
              <a:rPr lang="en-GB" sz="2800" dirty="0">
                <a:solidFill>
                  <a:srgbClr val="002060"/>
                </a:solidFill>
                <a:latin typeface="Gill Sans MT" panose="020B0502020104020203" pitchFamily="34" charset="0"/>
              </a:rPr>
              <a:t>the parish church in school, in church, for the school community and wider church community;</a:t>
            </a:r>
          </a:p>
          <a:p>
            <a:pPr marL="342900" indent="-342900">
              <a:buFont typeface="Wingdings" panose="05000000000000000000" pitchFamily="2" charset="2"/>
              <a:buChar char="'"/>
            </a:pPr>
            <a:r>
              <a:rPr lang="en-GB" sz="2800" dirty="0">
                <a:solidFill>
                  <a:srgbClr val="002060"/>
                </a:solidFill>
                <a:latin typeface="Gill Sans MT" panose="020B0502020104020203" pitchFamily="34" charset="0"/>
              </a:rPr>
              <a:t>other schools, e.g. ‘sister’ schools, the neighbouring school, a Special school, the twinning school, etc.;</a:t>
            </a:r>
          </a:p>
          <a:p>
            <a:pPr marL="342900" indent="-342900">
              <a:buFont typeface="Wingdings" panose="05000000000000000000" pitchFamily="2" charset="2"/>
              <a:buChar char="'"/>
            </a:pPr>
            <a:r>
              <a:rPr lang="en-GB" sz="2800" dirty="0">
                <a:solidFill>
                  <a:srgbClr val="002060"/>
                </a:solidFill>
                <a:latin typeface="Gill Sans MT" panose="020B0502020104020203" pitchFamily="34" charset="0"/>
              </a:rPr>
              <a:t>Christian organisations such as sports teaching;</a:t>
            </a:r>
          </a:p>
          <a:p>
            <a:pPr marL="342900" indent="-342900">
              <a:buFont typeface="Wingdings" panose="05000000000000000000" pitchFamily="2" charset="2"/>
              <a:buChar char="'"/>
            </a:pPr>
            <a:r>
              <a:rPr lang="en-GB" sz="2800" dirty="0">
                <a:solidFill>
                  <a:srgbClr val="002060"/>
                </a:solidFill>
                <a:latin typeface="Gill Sans MT" panose="020B0502020104020203" pitchFamily="34" charset="0"/>
              </a:rPr>
              <a:t>Other organisations, e.g. local care homes, inter-generational projects, etc.;</a:t>
            </a:r>
          </a:p>
          <a:p>
            <a:pPr marL="342900" indent="-342900">
              <a:buFont typeface="Wingdings" panose="05000000000000000000" pitchFamily="2" charset="2"/>
              <a:buChar char="'"/>
            </a:pPr>
            <a:r>
              <a:rPr lang="en-GB" sz="2800" dirty="0">
                <a:solidFill>
                  <a:srgbClr val="002060"/>
                </a:solidFill>
                <a:latin typeface="Gill Sans MT" panose="020B0502020104020203" pitchFamily="34" charset="0"/>
              </a:rPr>
              <a:t>Local, national and international charities, e.g. Christian Aid, Water Aid, Comic Relief  / Red Nose Day, etc.;</a:t>
            </a:r>
          </a:p>
          <a:p>
            <a:pPr algn="r"/>
            <a:r>
              <a:rPr lang="en-GB" sz="2000" b="1" i="1" dirty="0">
                <a:solidFill>
                  <a:srgbClr val="002060"/>
                </a:solidFill>
                <a:latin typeface="Gill Sans MT" panose="020B0502020104020203" pitchFamily="34" charset="0"/>
              </a:rPr>
              <a:t>(Cont.)</a:t>
            </a:r>
          </a:p>
        </p:txBody>
      </p:sp>
    </p:spTree>
    <p:extLst>
      <p:ext uri="{BB962C8B-B14F-4D97-AF65-F5344CB8AC3E}">
        <p14:creationId xmlns:p14="http://schemas.microsoft.com/office/powerpoint/2010/main" val="2480160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2844"/>
            <a:ext cx="10515600" cy="899914"/>
          </a:xfrm>
        </p:spPr>
        <p:txBody>
          <a:bodyPr>
            <a:normAutofit fontScale="90000"/>
          </a:bodyPr>
          <a:lstStyle/>
          <a:p>
            <a:r>
              <a:rPr lang="en-GB" sz="3600" b="1" dirty="0">
                <a:latin typeface="Gill Sans MT" panose="020B0502020104020203" pitchFamily="34" charset="0"/>
              </a:rPr>
              <a:t>5.)			Worship in Partnerships</a:t>
            </a:r>
            <a:br>
              <a:rPr lang="en-GB" sz="3600" b="1" dirty="0">
                <a:latin typeface="Gill Sans MT" panose="020B0502020104020203" pitchFamily="34" charset="0"/>
              </a:rPr>
            </a:br>
            <a:r>
              <a:rPr lang="en-GB" sz="3600" b="1" dirty="0">
                <a:latin typeface="Gill Sans MT" panose="020B0502020104020203" pitchFamily="34" charset="0"/>
              </a:rPr>
              <a:t>			and Other Organisations. </a:t>
            </a:r>
            <a:r>
              <a:rPr lang="en-GB" sz="3600" i="1" dirty="0">
                <a:latin typeface="Gill Sans MT" panose="020B0502020104020203" pitchFamily="34" charset="0"/>
              </a:rPr>
              <a:t>(Contd.)</a:t>
            </a:r>
            <a:endParaRPr lang="en-GB" sz="3600" i="1" dirty="0"/>
          </a:p>
        </p:txBody>
      </p:sp>
      <p:sp>
        <p:nvSpPr>
          <p:cNvPr id="11" name="TextBox 10"/>
          <p:cNvSpPr txBox="1"/>
          <p:nvPr/>
        </p:nvSpPr>
        <p:spPr>
          <a:xfrm>
            <a:off x="6375867" y="1388498"/>
            <a:ext cx="5317023" cy="4893647"/>
          </a:xfrm>
          <a:prstGeom prst="rect">
            <a:avLst/>
          </a:prstGeom>
          <a:noFill/>
        </p:spPr>
        <p:txBody>
          <a:bodyPr wrap="square" rtlCol="0">
            <a:spAutoFit/>
          </a:bodyPr>
          <a:lstStyle/>
          <a:p>
            <a:r>
              <a:rPr lang="en-GB" sz="2400" dirty="0">
                <a:solidFill>
                  <a:srgbClr val="002060"/>
                </a:solidFill>
                <a:latin typeface="Gill Sans MT" panose="020B0502020104020203" pitchFamily="34" charset="0"/>
              </a:rPr>
              <a:t>Worship opportunities with: -</a:t>
            </a:r>
            <a:endParaRPr lang="en-GB" sz="2400" i="1" dirty="0">
              <a:solidFill>
                <a:srgbClr val="002060"/>
              </a:solidFill>
              <a:latin typeface="Gill Sans MT" panose="020B0502020104020203" pitchFamily="34" charset="0"/>
            </a:endParaRPr>
          </a:p>
          <a:p>
            <a:pPr marL="342900" indent="-342900">
              <a:buFont typeface="Wingdings" panose="05000000000000000000" pitchFamily="2" charset="2"/>
              <a:buChar char="'"/>
            </a:pPr>
            <a:r>
              <a:rPr lang="en-GB" sz="2400" dirty="0">
                <a:solidFill>
                  <a:srgbClr val="002060"/>
                </a:solidFill>
                <a:latin typeface="Gill Sans MT" panose="020B0502020104020203" pitchFamily="34" charset="0"/>
              </a:rPr>
              <a:t>Global Neighbours and organisations being worked with as part of Courageous Advocacy;</a:t>
            </a:r>
          </a:p>
          <a:p>
            <a:pPr marL="342900" indent="-342900">
              <a:buFont typeface="Wingdings" panose="05000000000000000000" pitchFamily="2" charset="2"/>
              <a:buChar char="'"/>
            </a:pPr>
            <a:r>
              <a:rPr lang="en-GB" sz="2400" dirty="0">
                <a:solidFill>
                  <a:srgbClr val="002060"/>
                </a:solidFill>
                <a:latin typeface="Gill Sans MT" panose="020B0502020104020203" pitchFamily="34" charset="0"/>
              </a:rPr>
              <a:t>Organisations set up for particular occasions, e.g. The Queen’s Platinum Jubilee;</a:t>
            </a:r>
          </a:p>
          <a:p>
            <a:pPr marL="342900" indent="-342900">
              <a:buFont typeface="Wingdings" panose="05000000000000000000" pitchFamily="2" charset="2"/>
              <a:buChar char="'"/>
            </a:pPr>
            <a:r>
              <a:rPr lang="en-GB" sz="2400" dirty="0">
                <a:solidFill>
                  <a:srgbClr val="002060"/>
                </a:solidFill>
                <a:latin typeface="Gill Sans MT" panose="020B0502020104020203" pitchFamily="34" charset="0"/>
              </a:rPr>
              <a:t>Organisations supporting Collective Worship, e.g. Spinnaker Trust, Open The Book, BBC, etc.;</a:t>
            </a:r>
          </a:p>
          <a:p>
            <a:pPr marL="342900" indent="-342900">
              <a:buFont typeface="Wingdings" panose="05000000000000000000" pitchFamily="2" charset="2"/>
              <a:buChar char="'"/>
            </a:pPr>
            <a:r>
              <a:rPr lang="en-GB" sz="2400" dirty="0">
                <a:solidFill>
                  <a:srgbClr val="002060"/>
                </a:solidFill>
                <a:latin typeface="Gill Sans MT" panose="020B0502020104020203" pitchFamily="34" charset="0"/>
              </a:rPr>
              <a:t>Other religious communities, e.g. the Iona community, the Taizé community;</a:t>
            </a:r>
          </a:p>
          <a:p>
            <a:pPr marL="342900" indent="-342900">
              <a:buFont typeface="Wingdings" panose="05000000000000000000" pitchFamily="2" charset="2"/>
              <a:buChar char="'"/>
            </a:pPr>
            <a:r>
              <a:rPr lang="en-GB" sz="2400" dirty="0">
                <a:solidFill>
                  <a:srgbClr val="002060"/>
                </a:solidFill>
                <a:latin typeface="Gill Sans MT" panose="020B0502020104020203" pitchFamily="34" charset="0"/>
              </a:rPr>
              <a:t>Partnership with the diocese.</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1675" y="1908731"/>
            <a:ext cx="5181600" cy="3613626"/>
          </a:xfrm>
        </p:spPr>
      </p:pic>
    </p:spTree>
    <p:extLst>
      <p:ext uri="{BB962C8B-B14F-4D97-AF65-F5344CB8AC3E}">
        <p14:creationId xmlns:p14="http://schemas.microsoft.com/office/powerpoint/2010/main" val="1566429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800" b="1" dirty="0">
                <a:latin typeface="Gill Sans MT" panose="020B0502020104020203" pitchFamily="34" charset="0"/>
              </a:rPr>
              <a:t>5.)	Worship in 	Partnerships</a:t>
            </a:r>
            <a:br>
              <a:rPr lang="en-GB" sz="2800" b="1" dirty="0">
                <a:latin typeface="Gill Sans MT" panose="020B0502020104020203" pitchFamily="34" charset="0"/>
              </a:rPr>
            </a:br>
            <a:r>
              <a:rPr lang="en-GB" sz="2800" b="1" dirty="0">
                <a:latin typeface="Gill Sans MT" panose="020B0502020104020203" pitchFamily="34" charset="0"/>
              </a:rPr>
              <a:t>	and Other 	Organisations.</a:t>
            </a:r>
            <a:endParaRPr lang="en-GB" sz="2800" dirty="0">
              <a:latin typeface="Gill Sans MT" panose="020B0502020104020203" pitchFamily="34"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83188" y="1366837"/>
            <a:ext cx="6172200" cy="4114800"/>
          </a:xfrm>
        </p:spPr>
      </p:pic>
      <p:sp>
        <p:nvSpPr>
          <p:cNvPr id="4" name="Text Placeholder 3"/>
          <p:cNvSpPr>
            <a:spLocks noGrp="1"/>
          </p:cNvSpPr>
          <p:nvPr>
            <p:ph type="body" sz="half" idx="2"/>
          </p:nvPr>
        </p:nvSpPr>
        <p:spPr/>
        <p:txBody>
          <a:bodyPr>
            <a:noAutofit/>
          </a:bodyPr>
          <a:lstStyle/>
          <a:p>
            <a:pPr marL="285750" lvl="0" indent="-285750">
              <a:buFont typeface="Wingdings" panose="05000000000000000000" pitchFamily="2" charset="2"/>
              <a:buChar char="'"/>
            </a:pPr>
            <a:r>
              <a:rPr lang="en-GB" sz="2200" dirty="0">
                <a:solidFill>
                  <a:srgbClr val="0000FF"/>
                </a:solidFill>
                <a:latin typeface="Gill Sans MT" panose="020B0502020104020203" pitchFamily="34" charset="0"/>
              </a:rPr>
              <a:t>Where are there opportunities for strengthening the mutual benefits of your school’s partnerships through worship?</a:t>
            </a:r>
          </a:p>
          <a:p>
            <a:pPr marL="285750" lvl="0" indent="-285750">
              <a:buFont typeface="Wingdings" panose="05000000000000000000" pitchFamily="2" charset="2"/>
              <a:buChar char="'"/>
            </a:pPr>
            <a:endParaRPr lang="en-GB" sz="2200" dirty="0">
              <a:solidFill>
                <a:srgbClr val="0000FF"/>
              </a:solidFill>
              <a:latin typeface="Gill Sans MT" panose="020B0502020104020203" pitchFamily="34" charset="0"/>
            </a:endParaRPr>
          </a:p>
          <a:p>
            <a:pPr marL="285750" lvl="0" indent="-285750">
              <a:buFont typeface="Wingdings" panose="05000000000000000000" pitchFamily="2" charset="2"/>
              <a:buChar char="'"/>
            </a:pPr>
            <a:r>
              <a:rPr lang="en-GB" sz="2200" dirty="0">
                <a:solidFill>
                  <a:srgbClr val="0000FF"/>
                </a:solidFill>
                <a:latin typeface="Gill Sans MT" panose="020B0502020104020203" pitchFamily="34" charset="0"/>
              </a:rPr>
              <a:t>How can the wisdom of your school’s partners and organisations that it works with enrich your school’s provision for worship?</a:t>
            </a:r>
          </a:p>
        </p:txBody>
      </p:sp>
      <p:sp>
        <p:nvSpPr>
          <p:cNvPr id="6" name="TextBox 5"/>
          <p:cNvSpPr txBox="1"/>
          <p:nvPr/>
        </p:nvSpPr>
        <p:spPr>
          <a:xfrm>
            <a:off x="839788" y="5868988"/>
            <a:ext cx="10515600" cy="646331"/>
          </a:xfrm>
          <a:prstGeom prst="rect">
            <a:avLst/>
          </a:prstGeom>
          <a:noFill/>
        </p:spPr>
        <p:txBody>
          <a:bodyPr wrap="square" rtlCol="0">
            <a:spAutoFit/>
          </a:bodyPr>
          <a:lstStyle/>
          <a:p>
            <a:r>
              <a:rPr lang="en-GB" b="1" i="1" dirty="0">
                <a:latin typeface="Gill Sans MT" panose="020B0502020104020203" pitchFamily="34" charset="0"/>
              </a:rPr>
              <a:t>Let us not give up the habit of meeting together, as some are doing. Instead, let us encourage one another all the more, since you see that the Day of the Lord is coming nearer.</a:t>
            </a:r>
            <a:r>
              <a:rPr lang="en-GB" dirty="0">
                <a:latin typeface="Gill Sans MT" panose="020B0502020104020203" pitchFamily="34" charset="0"/>
              </a:rPr>
              <a:t>	Hebrews 10:25</a:t>
            </a:r>
          </a:p>
        </p:txBody>
      </p:sp>
    </p:spTree>
    <p:extLst>
      <p:ext uri="{BB962C8B-B14F-4D97-AF65-F5344CB8AC3E}">
        <p14:creationId xmlns:p14="http://schemas.microsoft.com/office/powerpoint/2010/main" val="4133444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Gill Sans MT" panose="020B0502020104020203" pitchFamily="34" charset="0"/>
              </a:rPr>
              <a:t>6</a:t>
            </a:r>
            <a:r>
              <a:rPr lang="en-GB" sz="3100" b="1" dirty="0">
                <a:latin typeface="Gill Sans MT" panose="020B0502020104020203" pitchFamily="34" charset="0"/>
              </a:rPr>
              <a:t>.) Worship in Learning Outside The Classroom</a:t>
            </a:r>
            <a:br>
              <a:rPr lang="en-GB" sz="3100" b="1" dirty="0">
                <a:latin typeface="Gill Sans MT" panose="020B0502020104020203" pitchFamily="34" charset="0"/>
              </a:rPr>
            </a:br>
            <a:r>
              <a:rPr lang="en-GB" sz="3100" b="1" dirty="0">
                <a:latin typeface="Gill Sans MT" panose="020B0502020104020203" pitchFamily="34" charset="0"/>
              </a:rPr>
              <a:t>			– Day and Residential Educational Visits.</a:t>
            </a:r>
            <a:endParaRPr lang="en-GB" sz="3100" dirty="0"/>
          </a:p>
        </p:txBody>
      </p:sp>
      <p:sp>
        <p:nvSpPr>
          <p:cNvPr id="4" name="Content Placeholder 3"/>
          <p:cNvSpPr>
            <a:spLocks noGrp="1"/>
          </p:cNvSpPr>
          <p:nvPr>
            <p:ph sz="half" idx="2"/>
          </p:nvPr>
        </p:nvSpPr>
        <p:spPr>
          <a:xfrm>
            <a:off x="5726430" y="1825624"/>
            <a:ext cx="6034874" cy="4769485"/>
          </a:xfrm>
        </p:spPr>
        <p:txBody>
          <a:bodyPr>
            <a:noAutofit/>
          </a:bodyPr>
          <a:lstStyle/>
          <a:p>
            <a:pPr>
              <a:buFont typeface="Wingdings" panose="05000000000000000000" pitchFamily="2" charset="2"/>
              <a:buChar char="'"/>
            </a:pPr>
            <a:r>
              <a:rPr lang="en-GB" sz="2400" dirty="0">
                <a:solidFill>
                  <a:srgbClr val="002060"/>
                </a:solidFill>
                <a:latin typeface="Gill Sans MT" panose="020B0502020104020203" pitchFamily="34" charset="0"/>
              </a:rPr>
              <a:t>Prayer before journey to from venue;</a:t>
            </a:r>
          </a:p>
          <a:p>
            <a:pPr>
              <a:buFont typeface="Wingdings" panose="05000000000000000000" pitchFamily="2" charset="2"/>
              <a:buChar char="'"/>
            </a:pPr>
            <a:r>
              <a:rPr lang="en-GB" sz="2400" dirty="0">
                <a:solidFill>
                  <a:srgbClr val="002060"/>
                </a:solidFill>
                <a:latin typeface="Gill Sans MT" panose="020B0502020104020203" pitchFamily="34" charset="0"/>
              </a:rPr>
              <a:t>Daily act of Collective Worship e.g. Worship at the beginning of the day after breakfast;</a:t>
            </a:r>
          </a:p>
          <a:p>
            <a:pPr>
              <a:buFont typeface="Wingdings" panose="05000000000000000000" pitchFamily="2" charset="2"/>
              <a:buChar char="'"/>
            </a:pPr>
            <a:r>
              <a:rPr lang="en-GB" sz="2400" dirty="0">
                <a:solidFill>
                  <a:srgbClr val="002060"/>
                </a:solidFill>
                <a:latin typeface="Gill Sans MT" panose="020B0502020104020203" pitchFamily="34" charset="0"/>
              </a:rPr>
              <a:t>Planned worship opportunities across the timetable;</a:t>
            </a:r>
          </a:p>
          <a:p>
            <a:pPr>
              <a:buFont typeface="Wingdings" panose="05000000000000000000" pitchFamily="2" charset="2"/>
              <a:buChar char="'"/>
            </a:pPr>
            <a:r>
              <a:rPr lang="en-GB" sz="2400" dirty="0">
                <a:solidFill>
                  <a:srgbClr val="002060"/>
                </a:solidFill>
                <a:latin typeface="Gill Sans MT" panose="020B0502020104020203" pitchFamily="34" charset="0"/>
              </a:rPr>
              <a:t>Unplanned individual and collective worship opportunities;</a:t>
            </a:r>
          </a:p>
          <a:p>
            <a:pPr>
              <a:buFont typeface="Wingdings" panose="05000000000000000000" pitchFamily="2" charset="2"/>
              <a:buChar char="'"/>
            </a:pPr>
            <a:r>
              <a:rPr lang="en-GB" sz="2400" dirty="0">
                <a:solidFill>
                  <a:srgbClr val="002060"/>
                </a:solidFill>
                <a:latin typeface="Gill Sans MT" panose="020B0502020104020203" pitchFamily="34" charset="0"/>
              </a:rPr>
              <a:t>Looking for and feeling the spiritual while out of the classroom / away from the school;</a:t>
            </a:r>
          </a:p>
          <a:p>
            <a:pPr>
              <a:buFont typeface="Wingdings" panose="05000000000000000000" pitchFamily="2" charset="2"/>
              <a:buChar char="'"/>
            </a:pPr>
            <a:r>
              <a:rPr lang="en-GB" sz="2400" dirty="0">
                <a:solidFill>
                  <a:srgbClr val="002060"/>
                </a:solidFill>
                <a:latin typeface="Gill Sans MT" panose="020B0502020104020203" pitchFamily="34" charset="0"/>
              </a:rPr>
              <a:t>Prayer before activities, e.g. challenge activities;</a:t>
            </a:r>
            <a:endParaRPr lang="en-GB" sz="2000" dirty="0">
              <a:solidFill>
                <a:srgbClr val="002060"/>
              </a:solidFill>
              <a:latin typeface="Gill Sans MT" panose="020B0502020104020203" pitchFamily="34" charset="0"/>
            </a:endParaRPr>
          </a:p>
          <a:p>
            <a:pPr marL="0" indent="0" algn="r">
              <a:buNone/>
            </a:pPr>
            <a:r>
              <a:rPr lang="en-GB" sz="2000" b="1" i="1" dirty="0">
                <a:solidFill>
                  <a:srgbClr val="002060"/>
                </a:solidFill>
                <a:latin typeface="Gill Sans MT" panose="020B0502020104020203" pitchFamily="34" charset="0"/>
              </a:rPr>
              <a:t>(Cont.)</a:t>
            </a:r>
            <a:endParaRPr lang="en-GB" sz="2400" b="1" i="1" dirty="0">
              <a:solidFill>
                <a:srgbClr val="002060"/>
              </a:solidFill>
              <a:latin typeface="Gill Sans MT" panose="020B0502020104020203" pitchFamily="34" charset="0"/>
            </a:endParaRP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15290" y="2266957"/>
            <a:ext cx="5181600" cy="3468674"/>
          </a:xfrm>
        </p:spPr>
      </p:pic>
    </p:spTree>
    <p:extLst>
      <p:ext uri="{BB962C8B-B14F-4D97-AF65-F5344CB8AC3E}">
        <p14:creationId xmlns:p14="http://schemas.microsoft.com/office/powerpoint/2010/main" val="1766410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a:latin typeface="Gill Sans MT" panose="020B0502020104020203" pitchFamily="34" charset="0"/>
              </a:rPr>
              <a:t>6</a:t>
            </a:r>
            <a:r>
              <a:rPr lang="en-GB" sz="3100" b="1" dirty="0">
                <a:latin typeface="Gill Sans MT" panose="020B0502020104020203" pitchFamily="34" charset="0"/>
              </a:rPr>
              <a:t>.) Worship in Learning Outside The Classroom</a:t>
            </a:r>
            <a:br>
              <a:rPr lang="en-GB" sz="3100" b="1" dirty="0">
                <a:latin typeface="Gill Sans MT" panose="020B0502020104020203" pitchFamily="34" charset="0"/>
              </a:rPr>
            </a:br>
            <a:r>
              <a:rPr lang="en-GB" sz="3100" b="1" dirty="0">
                <a:latin typeface="Gill Sans MT" panose="020B0502020104020203" pitchFamily="34" charset="0"/>
              </a:rPr>
              <a:t>			– Day and Residential Educational Visits.</a:t>
            </a:r>
            <a:r>
              <a:rPr lang="en-GB" sz="3100" dirty="0">
                <a:latin typeface="Gill Sans MT" panose="020B0502020104020203" pitchFamily="34" charset="0"/>
              </a:rPr>
              <a:t> 											</a:t>
            </a:r>
            <a:endParaRPr lang="en-GB" sz="3100" i="1" dirty="0"/>
          </a:p>
        </p:txBody>
      </p:sp>
      <p:sp>
        <p:nvSpPr>
          <p:cNvPr id="4" name="Content Placeholder 3"/>
          <p:cNvSpPr>
            <a:spLocks noGrp="1"/>
          </p:cNvSpPr>
          <p:nvPr>
            <p:ph sz="half" idx="2"/>
          </p:nvPr>
        </p:nvSpPr>
        <p:spPr>
          <a:xfrm>
            <a:off x="3444903" y="2164696"/>
            <a:ext cx="8362121" cy="3673195"/>
          </a:xfrm>
        </p:spPr>
        <p:txBody>
          <a:bodyPr>
            <a:noAutofit/>
          </a:bodyPr>
          <a:lstStyle/>
          <a:p>
            <a:pPr>
              <a:buFont typeface="Wingdings" panose="05000000000000000000" pitchFamily="2" charset="2"/>
              <a:buChar char="'"/>
            </a:pPr>
            <a:r>
              <a:rPr lang="en-GB" sz="2400" dirty="0">
                <a:solidFill>
                  <a:srgbClr val="002060"/>
                </a:solidFill>
                <a:latin typeface="Gill Sans MT" panose="020B0502020104020203" pitchFamily="34" charset="0"/>
              </a:rPr>
              <a:t>Nightly worship, e.g. ‘Lantern Time’ – inside or outside;</a:t>
            </a:r>
          </a:p>
          <a:p>
            <a:pPr>
              <a:buFont typeface="Wingdings" panose="05000000000000000000" pitchFamily="2" charset="2"/>
              <a:buChar char="'"/>
            </a:pPr>
            <a:r>
              <a:rPr lang="en-GB" sz="2400" dirty="0">
                <a:solidFill>
                  <a:srgbClr val="002060"/>
                </a:solidFill>
                <a:latin typeface="Gill Sans MT" panose="020B0502020104020203" pitchFamily="34" charset="0"/>
              </a:rPr>
              <a:t>Offering personal and shared experiences / memories to God in prayer;</a:t>
            </a:r>
          </a:p>
          <a:p>
            <a:pPr>
              <a:buFont typeface="Wingdings" panose="05000000000000000000" pitchFamily="2" charset="2"/>
              <a:buChar char="'"/>
            </a:pPr>
            <a:r>
              <a:rPr lang="en-GB" sz="2400" dirty="0">
                <a:solidFill>
                  <a:srgbClr val="002060"/>
                </a:solidFill>
                <a:latin typeface="Gill Sans MT" panose="020B0502020104020203" pitchFamily="34" charset="0"/>
              </a:rPr>
              <a:t>Spiritual / Worship memento for each person to keep from the educational visit;</a:t>
            </a:r>
          </a:p>
          <a:p>
            <a:pPr>
              <a:buFont typeface="Wingdings" panose="05000000000000000000" pitchFamily="2" charset="2"/>
              <a:buChar char="'"/>
            </a:pPr>
            <a:r>
              <a:rPr lang="en-GB" sz="2400" dirty="0">
                <a:solidFill>
                  <a:srgbClr val="002060"/>
                </a:solidFill>
                <a:latin typeface="Gill Sans MT" panose="020B0502020104020203" pitchFamily="34" charset="0"/>
              </a:rPr>
              <a:t>Personal reflection of how the educational visit has nurtured our spiritual growth (and possibly faith growth;)</a:t>
            </a:r>
          </a:p>
          <a:p>
            <a:pPr>
              <a:buFont typeface="Wingdings" panose="05000000000000000000" pitchFamily="2" charset="2"/>
              <a:buChar char="'"/>
            </a:pPr>
            <a:r>
              <a:rPr lang="en-GB" sz="2400" dirty="0">
                <a:solidFill>
                  <a:srgbClr val="002060"/>
                </a:solidFill>
                <a:latin typeface="Gill Sans MT" panose="020B0502020104020203" pitchFamily="34" charset="0"/>
              </a:rPr>
              <a:t>Sharing of the educational visit experience with the wider school community as part of worship afterwards.</a:t>
            </a:r>
          </a:p>
        </p:txBody>
      </p:sp>
      <p:pic>
        <p:nvPicPr>
          <p:cNvPr id="12" name="Content Placeholder 11"/>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42126" y="1893215"/>
            <a:ext cx="2690191" cy="4216158"/>
          </a:xfrm>
        </p:spPr>
      </p:pic>
    </p:spTree>
    <p:extLst>
      <p:ext uri="{BB962C8B-B14F-4D97-AF65-F5344CB8AC3E}">
        <p14:creationId xmlns:p14="http://schemas.microsoft.com/office/powerpoint/2010/main" val="3121927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340" y="457200"/>
            <a:ext cx="4300685" cy="1600200"/>
          </a:xfrm>
        </p:spPr>
        <p:txBody>
          <a:bodyPr>
            <a:noAutofit/>
          </a:bodyPr>
          <a:lstStyle/>
          <a:p>
            <a:r>
              <a:rPr lang="en-GB" sz="1800" b="1" dirty="0">
                <a:latin typeface="Gill Sans MT" panose="020B0502020104020203" pitchFamily="34" charset="0"/>
              </a:rPr>
              <a:t>6.)     Worship in</a:t>
            </a:r>
            <a:br>
              <a:rPr lang="en-GB" sz="1800" b="1" dirty="0">
                <a:latin typeface="Gill Sans MT" panose="020B0502020104020203" pitchFamily="34" charset="0"/>
              </a:rPr>
            </a:br>
            <a:r>
              <a:rPr lang="en-GB" sz="1800" b="1" dirty="0">
                <a:latin typeface="Gill Sans MT" panose="020B0502020104020203" pitchFamily="34" charset="0"/>
              </a:rPr>
              <a:t>         Learning Outside The Classroom</a:t>
            </a:r>
            <a:br>
              <a:rPr lang="en-GB" sz="1800" b="1" dirty="0">
                <a:latin typeface="Gill Sans MT" panose="020B0502020104020203" pitchFamily="34" charset="0"/>
              </a:rPr>
            </a:br>
            <a:r>
              <a:rPr lang="en-GB" sz="1800" b="1" dirty="0">
                <a:latin typeface="Gill Sans MT" panose="020B0502020104020203" pitchFamily="34" charset="0"/>
              </a:rPr>
              <a:t>         – Day and Residential</a:t>
            </a:r>
            <a:br>
              <a:rPr lang="en-GB" sz="1800" b="1" dirty="0">
                <a:latin typeface="Gill Sans MT" panose="020B0502020104020203" pitchFamily="34" charset="0"/>
              </a:rPr>
            </a:br>
            <a:r>
              <a:rPr lang="en-GB" sz="1800" b="1" dirty="0">
                <a:latin typeface="Gill Sans MT" panose="020B0502020104020203" pitchFamily="34" charset="0"/>
              </a:rPr>
              <a:t>         Educational Visits.</a:t>
            </a:r>
            <a:endParaRPr lang="en-GB" sz="1800" dirty="0">
              <a:latin typeface="Gill Sans MT" panose="020B0502020104020203" pitchFamily="34"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83188" y="1366837"/>
            <a:ext cx="6172200" cy="4114800"/>
          </a:xfrm>
        </p:spPr>
      </p:pic>
      <p:sp>
        <p:nvSpPr>
          <p:cNvPr id="4" name="Text Placeholder 3"/>
          <p:cNvSpPr>
            <a:spLocks noGrp="1"/>
          </p:cNvSpPr>
          <p:nvPr>
            <p:ph type="body" sz="half" idx="2"/>
          </p:nvPr>
        </p:nvSpPr>
        <p:spPr/>
        <p:txBody>
          <a:bodyPr>
            <a:noAutofit/>
          </a:bodyPr>
          <a:lstStyle/>
          <a:p>
            <a:pPr marL="285750" lvl="0" indent="-285750">
              <a:buFont typeface="Wingdings" panose="05000000000000000000" pitchFamily="2" charset="2"/>
              <a:buChar char="'"/>
            </a:pPr>
            <a:r>
              <a:rPr lang="en-GB" sz="2300" dirty="0">
                <a:solidFill>
                  <a:srgbClr val="0000FF"/>
                </a:solidFill>
                <a:latin typeface="Gill Sans MT" panose="020B0502020104020203" pitchFamily="34" charset="0"/>
              </a:rPr>
              <a:t>How are the specialness and uniqueness of experiences experienced in Learning Outside The Classroom drawn upon as opportunities for encountering worship?</a:t>
            </a:r>
          </a:p>
          <a:p>
            <a:pPr marL="285750" lvl="0" indent="-285750">
              <a:buFont typeface="Wingdings" panose="05000000000000000000" pitchFamily="2" charset="2"/>
              <a:buChar char="'"/>
            </a:pPr>
            <a:r>
              <a:rPr lang="en-GB" sz="2300" dirty="0">
                <a:solidFill>
                  <a:srgbClr val="0000FF"/>
                </a:solidFill>
                <a:latin typeface="Gill Sans MT" panose="020B0502020104020203" pitchFamily="34" charset="0"/>
              </a:rPr>
              <a:t>How does worship allow pupils and adults to feel God’s presence alongside them in their educational visit?</a:t>
            </a:r>
          </a:p>
        </p:txBody>
      </p:sp>
      <p:sp>
        <p:nvSpPr>
          <p:cNvPr id="7" name="TextBox 6"/>
          <p:cNvSpPr txBox="1"/>
          <p:nvPr/>
        </p:nvSpPr>
        <p:spPr>
          <a:xfrm>
            <a:off x="839788" y="5868988"/>
            <a:ext cx="10515600" cy="646331"/>
          </a:xfrm>
          <a:prstGeom prst="rect">
            <a:avLst/>
          </a:prstGeom>
          <a:noFill/>
        </p:spPr>
        <p:txBody>
          <a:bodyPr wrap="square" rtlCol="0">
            <a:spAutoFit/>
          </a:bodyPr>
          <a:lstStyle/>
          <a:p>
            <a:r>
              <a:rPr lang="en-GB" b="1" i="1" dirty="0">
                <a:latin typeface="Gill Sans MT" panose="020B0502020104020203" pitchFamily="34" charset="0"/>
              </a:rPr>
              <a:t>Teach them to do everything that I have commanded you. “And remember that I am always with you to the end of time.”</a:t>
            </a:r>
            <a:r>
              <a:rPr lang="en-GB" dirty="0">
                <a:latin typeface="Gill Sans MT" panose="020B0502020104020203" pitchFamily="34" charset="0"/>
              </a:rPr>
              <a:t>								Matthew 28:20</a:t>
            </a:r>
          </a:p>
        </p:txBody>
      </p:sp>
    </p:spTree>
    <p:extLst>
      <p:ext uri="{BB962C8B-B14F-4D97-AF65-F5344CB8AC3E}">
        <p14:creationId xmlns:p14="http://schemas.microsoft.com/office/powerpoint/2010/main" val="1785905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700" y="377190"/>
            <a:ext cx="3932237" cy="1600200"/>
          </a:xfrm>
        </p:spPr>
        <p:txBody>
          <a:bodyPr>
            <a:normAutofit/>
          </a:bodyPr>
          <a:lstStyle/>
          <a:p>
            <a:pPr algn="ctr"/>
            <a:r>
              <a:rPr lang="en-GB" b="1" dirty="0">
                <a:latin typeface="Gill Sans MT" panose="020B0502020104020203" pitchFamily="34" charset="0"/>
              </a:rPr>
              <a:t>Worship</a:t>
            </a:r>
            <a:br>
              <a:rPr lang="en-GB" b="1" dirty="0">
                <a:latin typeface="Gill Sans MT" panose="020B0502020104020203" pitchFamily="34" charset="0"/>
              </a:rPr>
            </a:br>
            <a:r>
              <a:rPr lang="en-GB" b="1" dirty="0">
                <a:latin typeface="Gill Sans MT" panose="020B0502020104020203" pitchFamily="34" charset="0"/>
              </a:rPr>
              <a:t>Through The Day.</a:t>
            </a:r>
            <a:endParaRPr lang="en-GB"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75847" y="614775"/>
            <a:ext cx="4493419" cy="5991225"/>
          </a:xfrm>
        </p:spPr>
      </p:pic>
      <p:sp>
        <p:nvSpPr>
          <p:cNvPr id="4" name="Text Placeholder 3"/>
          <p:cNvSpPr>
            <a:spLocks noGrp="1"/>
          </p:cNvSpPr>
          <p:nvPr>
            <p:ph type="body" sz="half" idx="2"/>
          </p:nvPr>
        </p:nvSpPr>
        <p:spPr>
          <a:xfrm>
            <a:off x="931228" y="2205990"/>
            <a:ext cx="4635182" cy="4229100"/>
          </a:xfrm>
        </p:spPr>
        <p:txBody>
          <a:bodyPr>
            <a:normAutofit lnSpcReduction="10000"/>
          </a:bodyPr>
          <a:lstStyle/>
          <a:p>
            <a:r>
              <a:rPr lang="en-GB" sz="2400" b="1" i="1" dirty="0">
                <a:solidFill>
                  <a:srgbClr val="002060"/>
                </a:solidFill>
                <a:latin typeface="Gill Sans MT" panose="020B0502020104020203" pitchFamily="34" charset="0"/>
              </a:rPr>
              <a:t>“In Church of England school, collective worship is . . . the unique heartbeat of the school and is offered as part of a wider opportunity for pupils and adults to encounter faith by engaging in conversations about God, both as individual and together.”</a:t>
            </a:r>
            <a:endParaRPr lang="en-GB" sz="1800" b="1" dirty="0">
              <a:solidFill>
                <a:srgbClr val="002060"/>
              </a:solidFill>
              <a:latin typeface="Gill Sans MT" panose="020B0502020104020203" pitchFamily="34" charset="0"/>
            </a:endParaRPr>
          </a:p>
          <a:p>
            <a:pPr algn="r">
              <a:lnSpc>
                <a:spcPct val="100000"/>
              </a:lnSpc>
            </a:pPr>
            <a:r>
              <a:rPr lang="en-GB" sz="1800" dirty="0">
                <a:solidFill>
                  <a:srgbClr val="7030A0"/>
                </a:solidFill>
                <a:latin typeface="Gill Sans MT" panose="020B0502020104020203" pitchFamily="34" charset="0"/>
              </a:rPr>
              <a:t>Inclusive Invitational Inspiring</a:t>
            </a:r>
          </a:p>
          <a:p>
            <a:pPr algn="r">
              <a:lnSpc>
                <a:spcPct val="100000"/>
              </a:lnSpc>
            </a:pPr>
            <a:r>
              <a:rPr lang="en-GB" sz="1800" dirty="0">
                <a:solidFill>
                  <a:srgbClr val="7030A0"/>
                </a:solidFill>
                <a:latin typeface="Gill Sans MT" panose="020B0502020104020203" pitchFamily="34" charset="0"/>
              </a:rPr>
              <a:t>Collective Worship in Church of England Schools</a:t>
            </a:r>
          </a:p>
          <a:p>
            <a:pPr algn="r">
              <a:lnSpc>
                <a:spcPct val="100000"/>
              </a:lnSpc>
            </a:pPr>
            <a:r>
              <a:rPr lang="en-GB" sz="1800" dirty="0">
                <a:solidFill>
                  <a:srgbClr val="7030A0"/>
                </a:solidFill>
                <a:latin typeface="Gill Sans MT" panose="020B0502020104020203" pitchFamily="34" charset="0"/>
              </a:rPr>
              <a:t>Guidance Document</a:t>
            </a:r>
          </a:p>
          <a:p>
            <a:pPr algn="r">
              <a:lnSpc>
                <a:spcPct val="100000"/>
              </a:lnSpc>
            </a:pPr>
            <a:r>
              <a:rPr lang="en-GB" sz="1800" dirty="0">
                <a:solidFill>
                  <a:srgbClr val="7030A0"/>
                </a:solidFill>
                <a:latin typeface="Gill Sans MT" panose="020B0502020104020203" pitchFamily="34" charset="0"/>
              </a:rPr>
              <a:t>2021.</a:t>
            </a:r>
          </a:p>
        </p:txBody>
      </p:sp>
    </p:spTree>
    <p:extLst>
      <p:ext uri="{BB962C8B-B14F-4D97-AF65-F5344CB8AC3E}">
        <p14:creationId xmlns:p14="http://schemas.microsoft.com/office/powerpoint/2010/main" val="3717864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837B5-83C3-4976-B6C1-AEB592323EFB}"/>
              </a:ext>
            </a:extLst>
          </p:cNvPr>
          <p:cNvSpPr>
            <a:spLocks noGrp="1"/>
          </p:cNvSpPr>
          <p:nvPr>
            <p:ph type="title"/>
          </p:nvPr>
        </p:nvSpPr>
        <p:spPr>
          <a:xfrm>
            <a:off x="4965430" y="629268"/>
            <a:ext cx="6586491" cy="1286160"/>
          </a:xfrm>
        </p:spPr>
        <p:txBody>
          <a:bodyPr anchor="b">
            <a:normAutofit/>
          </a:bodyPr>
          <a:lstStyle/>
          <a:p>
            <a:r>
              <a:rPr lang="en-GB" sz="3200" b="1" dirty="0">
                <a:latin typeface="Gill Sans MT" panose="020B0502020104020203" pitchFamily="34" charset="0"/>
              </a:rPr>
              <a:t>7.) Further afield </a:t>
            </a:r>
            <a:r>
              <a:rPr lang="en-GB" dirty="0"/>
              <a:t>- </a:t>
            </a:r>
          </a:p>
        </p:txBody>
      </p:sp>
      <p:sp>
        <p:nvSpPr>
          <p:cNvPr id="3" name="Content Placeholder 2">
            <a:extLst>
              <a:ext uri="{FF2B5EF4-FFF2-40B4-BE49-F238E27FC236}">
                <a16:creationId xmlns:a16="http://schemas.microsoft.com/office/drawing/2014/main" id="{6C191212-F3E8-4FD2-8F47-3BFAFF4A2E89}"/>
              </a:ext>
            </a:extLst>
          </p:cNvPr>
          <p:cNvSpPr>
            <a:spLocks noGrp="1"/>
          </p:cNvSpPr>
          <p:nvPr>
            <p:ph idx="1"/>
          </p:nvPr>
        </p:nvSpPr>
        <p:spPr>
          <a:xfrm>
            <a:off x="4965431" y="2438400"/>
            <a:ext cx="6586489" cy="3785419"/>
          </a:xfrm>
        </p:spPr>
        <p:txBody>
          <a:bodyPr>
            <a:normAutofit fontScale="85000" lnSpcReduction="10000"/>
          </a:bodyPr>
          <a:lstStyle/>
          <a:p>
            <a:pPr>
              <a:buBlip>
                <a:blip r:embed="rId2">
                  <a:extLst>
                    <a:ext uri="{96DAC541-7B7A-43D3-8B79-37D633B846F1}">
                      <asvg:svgBlip xmlns:asvg="http://schemas.microsoft.com/office/drawing/2016/SVG/main" r:embed="rId3"/>
                    </a:ext>
                  </a:extLst>
                </a:blip>
              </a:buBlip>
            </a:pPr>
            <a:r>
              <a:rPr lang="en-GB" sz="3400" dirty="0">
                <a:solidFill>
                  <a:srgbClr val="0000FF"/>
                </a:solidFill>
                <a:latin typeface="Gill Sans MT" panose="020B0502020104020203" pitchFamily="34" charset="0"/>
              </a:rPr>
              <a:t>If you go beyond your school site for any visit or purpose, integrate an element of worship wherever and whenever you go</a:t>
            </a:r>
          </a:p>
          <a:p>
            <a:pPr>
              <a:buBlip>
                <a:blip r:embed="rId2">
                  <a:extLst>
                    <a:ext uri="{96DAC541-7B7A-43D3-8B79-37D633B846F1}">
                      <asvg:svgBlip xmlns:asvg="http://schemas.microsoft.com/office/drawing/2016/SVG/main" r:embed="rId3"/>
                    </a:ext>
                  </a:extLst>
                </a:blip>
              </a:buBlip>
            </a:pPr>
            <a:r>
              <a:rPr lang="en-GB" sz="3400" dirty="0">
                <a:solidFill>
                  <a:srgbClr val="0000FF"/>
                </a:solidFill>
                <a:latin typeface="Gill Sans MT" panose="020B0502020104020203" pitchFamily="34" charset="0"/>
              </a:rPr>
              <a:t>Pray or sing or both as you travel</a:t>
            </a:r>
          </a:p>
          <a:p>
            <a:endParaRPr lang="en-GB" sz="3400" dirty="0">
              <a:latin typeface="Gill Sans MT" panose="020B0502020104020203" pitchFamily="34" charset="0"/>
            </a:endParaRPr>
          </a:p>
          <a:p>
            <a:pPr marL="0" indent="0">
              <a:buNone/>
            </a:pPr>
            <a:endParaRPr lang="en-GB" sz="3400" dirty="0">
              <a:latin typeface="Gill Sans MT" panose="020B0502020104020203" pitchFamily="34" charset="0"/>
            </a:endParaRPr>
          </a:p>
          <a:p>
            <a:pPr marL="0" indent="0">
              <a:buNone/>
            </a:pPr>
            <a:r>
              <a:rPr lang="en-GB" sz="3400" b="1" i="1" dirty="0">
                <a:latin typeface="Gill Sans MT" panose="020B0502020104020203" pitchFamily="34" charset="0"/>
              </a:rPr>
              <a:t>You gave a wide place for my steps under me, and my feet did not slip. </a:t>
            </a:r>
            <a:r>
              <a:rPr lang="en-GB" sz="3400" dirty="0">
                <a:latin typeface="Gill Sans MT" panose="020B0502020104020203" pitchFamily="34" charset="0"/>
              </a:rPr>
              <a:t>Psalm 18:36</a:t>
            </a:r>
          </a:p>
          <a:p>
            <a:endParaRPr lang="en-GB" sz="2400" dirty="0">
              <a:latin typeface="Gill Sans MT" panose="020B0502020104020203" pitchFamily="34" charset="0"/>
            </a:endParaRPr>
          </a:p>
          <a:p>
            <a:pPr marL="0" indent="0">
              <a:buNone/>
            </a:pPr>
            <a:endParaRPr lang="en-GB" sz="2400" dirty="0">
              <a:latin typeface="Gill Sans MT" panose="020B0502020104020203" pitchFamily="34" charset="0"/>
            </a:endParaRPr>
          </a:p>
          <a:p>
            <a:endParaRPr lang="en-GB" sz="1100" dirty="0"/>
          </a:p>
          <a:p>
            <a:endParaRPr lang="en-GB" sz="1100" dirty="0"/>
          </a:p>
          <a:p>
            <a:pPr marL="0" indent="0">
              <a:buNone/>
            </a:pPr>
            <a:endParaRPr lang="en-GB" sz="1100" dirty="0"/>
          </a:p>
        </p:txBody>
      </p:sp>
      <p:pic>
        <p:nvPicPr>
          <p:cNvPr id="5" name="Picture 4" descr="A picture containing ground, outdoor, building, stone&#10;&#10;Description automatically generated">
            <a:extLst>
              <a:ext uri="{FF2B5EF4-FFF2-40B4-BE49-F238E27FC236}">
                <a16:creationId xmlns:a16="http://schemas.microsoft.com/office/drawing/2014/main" id="{C1235569-D445-4524-BD5C-C9C80F3F2369}"/>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248" r="2" b="2"/>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F815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48FC4B1-C065-46F8-964F-937C0828B1EB}"/>
              </a:ext>
            </a:extLst>
          </p:cNvPr>
          <p:cNvSpPr txBox="1"/>
          <p:nvPr/>
        </p:nvSpPr>
        <p:spPr>
          <a:xfrm>
            <a:off x="4402835" y="6657945"/>
            <a:ext cx="232756" cy="200055"/>
          </a:xfrm>
          <a:prstGeom prst="rect">
            <a:avLst/>
          </a:prstGeom>
          <a:solidFill>
            <a:srgbClr val="000000"/>
          </a:solidFill>
        </p:spPr>
        <p:txBody>
          <a:bodyPr wrap="none" rtlCol="0">
            <a:spAutoFit/>
          </a:bodyPr>
          <a:lstStyle/>
          <a:p>
            <a:pPr algn="r">
              <a:spcAft>
                <a:spcPts val="600"/>
              </a:spcAft>
            </a:pPr>
            <a:r>
              <a:rPr lang="en-GB" sz="700" dirty="0">
                <a:solidFill>
                  <a:srgbClr val="FFFFFF"/>
                </a:solidFill>
                <a:hlinkClick r:id="rId6" tooltip="https://creativecommons.org/licenses/by-nc-sa/3.0/">
                  <a:extLst>
                    <a:ext uri="{A12FA001-AC4F-418D-AE19-62706E023703}">
                      <ahyp:hlinkClr xmlns:ahyp="http://schemas.microsoft.com/office/drawing/2018/hyperlinkcolor" val="tx"/>
                    </a:ext>
                  </a:extLst>
                </a:hlinkClick>
              </a:rPr>
              <a:t>C</a:t>
            </a:r>
            <a:endParaRPr lang="en-GB" sz="700" dirty="0">
              <a:solidFill>
                <a:srgbClr val="FFFFFF"/>
              </a:solidFill>
            </a:endParaRPr>
          </a:p>
        </p:txBody>
      </p:sp>
    </p:spTree>
    <p:extLst>
      <p:ext uri="{BB962C8B-B14F-4D97-AF65-F5344CB8AC3E}">
        <p14:creationId xmlns:p14="http://schemas.microsoft.com/office/powerpoint/2010/main" val="2463421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8EC96-3E45-4C4F-8DCD-F6317CCED192}"/>
              </a:ext>
            </a:extLst>
          </p:cNvPr>
          <p:cNvSpPr>
            <a:spLocks noGrp="1"/>
          </p:cNvSpPr>
          <p:nvPr>
            <p:ph type="title"/>
          </p:nvPr>
        </p:nvSpPr>
        <p:spPr/>
        <p:txBody>
          <a:bodyPr>
            <a:normAutofit/>
          </a:bodyPr>
          <a:lstStyle/>
          <a:p>
            <a:r>
              <a:rPr lang="en-GB" sz="3200" b="1" dirty="0">
                <a:latin typeface="Gill Sans MT" panose="020B0502020104020203" pitchFamily="34" charset="0"/>
              </a:rPr>
              <a:t>You might like to try - 7.) </a:t>
            </a:r>
            <a:r>
              <a:rPr lang="en-GB" sz="2200" b="1" dirty="0">
                <a:latin typeface="+mn-lt"/>
              </a:rPr>
              <a:t>Ephesians 2:10 For we are His creation, created in Christ Jesus for good works, which God prepared ahead of time so that we should walk in them. </a:t>
            </a:r>
          </a:p>
        </p:txBody>
      </p:sp>
      <p:sp>
        <p:nvSpPr>
          <p:cNvPr id="3" name="Content Placeholder 2">
            <a:extLst>
              <a:ext uri="{FF2B5EF4-FFF2-40B4-BE49-F238E27FC236}">
                <a16:creationId xmlns:a16="http://schemas.microsoft.com/office/drawing/2014/main" id="{E5AC1CDB-1D99-4465-8AA6-9B4C5D16C8E6}"/>
              </a:ext>
            </a:extLst>
          </p:cNvPr>
          <p:cNvSpPr>
            <a:spLocks noGrp="1"/>
          </p:cNvSpPr>
          <p:nvPr>
            <p:ph idx="1"/>
          </p:nvPr>
        </p:nvSpPr>
        <p:spPr/>
        <p:txBody>
          <a:bodyPr/>
          <a:lstStyle/>
          <a:p>
            <a:r>
              <a:rPr lang="en-GB" dirty="0">
                <a:solidFill>
                  <a:srgbClr val="0000FF"/>
                </a:solidFill>
              </a:rPr>
              <a:t>A Worship walk </a:t>
            </a:r>
            <a:r>
              <a:rPr lang="en-GB" dirty="0"/>
              <a:t>to see, hear, smell, feel and experience what you can detect – explore the big questions of how it all works together and where you fit in the wider world or just to ‘Be’.</a:t>
            </a:r>
          </a:p>
          <a:p>
            <a:r>
              <a:rPr lang="en-GB" dirty="0"/>
              <a:t>Invite</a:t>
            </a:r>
            <a:r>
              <a:rPr lang="en-GB" dirty="0">
                <a:solidFill>
                  <a:srgbClr val="0000FF"/>
                </a:solidFill>
              </a:rPr>
              <a:t> visitors </a:t>
            </a:r>
            <a:r>
              <a:rPr lang="en-GB" dirty="0"/>
              <a:t>into schools but go out and </a:t>
            </a:r>
            <a:r>
              <a:rPr lang="en-GB" dirty="0">
                <a:solidFill>
                  <a:srgbClr val="0000FF"/>
                </a:solidFill>
              </a:rPr>
              <a:t>visit</a:t>
            </a:r>
            <a:r>
              <a:rPr lang="en-GB" dirty="0"/>
              <a:t> where you can – residential homes, hospices, community lunches, other schools, places of worship</a:t>
            </a:r>
          </a:p>
          <a:p>
            <a:pPr marL="0" indent="0">
              <a:buNone/>
            </a:pPr>
            <a:r>
              <a:rPr lang="en-GB" dirty="0"/>
              <a:t>Go on </a:t>
            </a:r>
            <a:r>
              <a:rPr lang="en-GB" dirty="0">
                <a:solidFill>
                  <a:srgbClr val="0000FF"/>
                </a:solidFill>
              </a:rPr>
              <a:t>a Worship </a:t>
            </a:r>
            <a:r>
              <a:rPr lang="en-GB" dirty="0"/>
              <a:t>(not Bear!)</a:t>
            </a:r>
            <a:r>
              <a:rPr lang="en-GB" dirty="0">
                <a:solidFill>
                  <a:srgbClr val="0000FF"/>
                </a:solidFill>
              </a:rPr>
              <a:t> hunt </a:t>
            </a:r>
            <a:r>
              <a:rPr lang="en-GB" dirty="0"/>
              <a:t>following signs /clues/breadcrumbs laid in advance</a:t>
            </a:r>
          </a:p>
          <a:p>
            <a:r>
              <a:rPr lang="en-GB" dirty="0">
                <a:solidFill>
                  <a:srgbClr val="0000FF"/>
                </a:solidFill>
              </a:rPr>
              <a:t>Find objects/clues </a:t>
            </a:r>
            <a:r>
              <a:rPr lang="en-GB" dirty="0"/>
              <a:t>which tell a </a:t>
            </a:r>
            <a:r>
              <a:rPr lang="en-GB" dirty="0">
                <a:solidFill>
                  <a:srgbClr val="0000FF"/>
                </a:solidFill>
              </a:rPr>
              <a:t>Bible story </a:t>
            </a:r>
            <a:r>
              <a:rPr lang="en-GB" dirty="0"/>
              <a:t>– wool and a lost (toy) sheep                </a:t>
            </a:r>
          </a:p>
        </p:txBody>
      </p:sp>
    </p:spTree>
    <p:extLst>
      <p:ext uri="{BB962C8B-B14F-4D97-AF65-F5344CB8AC3E}">
        <p14:creationId xmlns:p14="http://schemas.microsoft.com/office/powerpoint/2010/main" val="2589494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7030A0"/>
                </a:solidFill>
                <a:latin typeface="Gill Sans MT" panose="020B0502020104020203" pitchFamily="34" charset="0"/>
              </a:rPr>
              <a:t>Worship Through the Day, Inside and Outside.</a:t>
            </a:r>
            <a:endParaRPr lang="en-GB" sz="3600" b="1" dirty="0"/>
          </a:p>
        </p:txBody>
      </p:sp>
      <p:sp>
        <p:nvSpPr>
          <p:cNvPr id="3" name="Content Placeholder 2"/>
          <p:cNvSpPr>
            <a:spLocks noGrp="1"/>
          </p:cNvSpPr>
          <p:nvPr>
            <p:ph sz="half" idx="1"/>
          </p:nvPr>
        </p:nvSpPr>
        <p:spPr/>
        <p:txBody>
          <a:bodyPr>
            <a:normAutofit/>
          </a:bodyPr>
          <a:lstStyle/>
          <a:p>
            <a:pPr marL="0" indent="0">
              <a:buNone/>
            </a:pPr>
            <a:r>
              <a:rPr lang="en-GB" sz="2400" b="1" i="1" dirty="0">
                <a:solidFill>
                  <a:srgbClr val="002060"/>
                </a:solidFill>
                <a:latin typeface="Gill Sans MT" panose="020B0502020104020203" pitchFamily="34" charset="0"/>
              </a:rPr>
              <a:t>“ The rhythm of daily worship allows pupils and adults to step away from the target-driven culture of much of education, creating a space for an encounter with faith in God . . . These activities will help provide a rhythm and stillness and a pattern of community life.”</a:t>
            </a:r>
            <a:endParaRPr lang="en-GB" sz="1800" dirty="0">
              <a:solidFill>
                <a:srgbClr val="002060"/>
              </a:solidFill>
              <a:latin typeface="Gill Sans MT" panose="020B0502020104020203" pitchFamily="34" charset="0"/>
            </a:endParaRPr>
          </a:p>
          <a:p>
            <a:pPr marL="0" indent="0" algn="r">
              <a:lnSpc>
                <a:spcPct val="100000"/>
              </a:lnSpc>
              <a:buNone/>
            </a:pPr>
            <a:r>
              <a:rPr lang="en-GB" sz="1800" dirty="0">
                <a:solidFill>
                  <a:srgbClr val="7030A0"/>
                </a:solidFill>
                <a:latin typeface="Gill Sans MT" panose="020B0502020104020203" pitchFamily="34" charset="0"/>
              </a:rPr>
              <a:t>Inclusive Invitational Inspiring</a:t>
            </a:r>
          </a:p>
          <a:p>
            <a:pPr marL="0" indent="0" algn="r">
              <a:lnSpc>
                <a:spcPct val="100000"/>
              </a:lnSpc>
              <a:buNone/>
            </a:pPr>
            <a:r>
              <a:rPr lang="en-GB" sz="1800" dirty="0">
                <a:solidFill>
                  <a:srgbClr val="7030A0"/>
                </a:solidFill>
                <a:latin typeface="Gill Sans MT" panose="020B0502020104020203" pitchFamily="34" charset="0"/>
              </a:rPr>
              <a:t>Collective Worship in Church of England Schools</a:t>
            </a:r>
          </a:p>
          <a:p>
            <a:pPr marL="0" indent="0" algn="r">
              <a:lnSpc>
                <a:spcPct val="100000"/>
              </a:lnSpc>
              <a:buNone/>
            </a:pPr>
            <a:r>
              <a:rPr lang="en-GB" sz="1800" dirty="0">
                <a:solidFill>
                  <a:srgbClr val="7030A0"/>
                </a:solidFill>
                <a:latin typeface="Gill Sans MT" panose="020B0502020104020203" pitchFamily="34" charset="0"/>
              </a:rPr>
              <a:t>Guidance Document</a:t>
            </a:r>
          </a:p>
          <a:p>
            <a:pPr marL="0" indent="0" algn="r">
              <a:lnSpc>
                <a:spcPct val="100000"/>
              </a:lnSpc>
              <a:buNone/>
            </a:pPr>
            <a:r>
              <a:rPr lang="en-GB" sz="1800" dirty="0">
                <a:solidFill>
                  <a:srgbClr val="7030A0"/>
                </a:solidFill>
                <a:latin typeface="Gill Sans MT" panose="020B0502020104020203" pitchFamily="34" charset="0"/>
              </a:rPr>
              <a:t>2021.</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96000" y="1690688"/>
            <a:ext cx="2926080" cy="1949958"/>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341" y="4226243"/>
            <a:ext cx="2926080" cy="195072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8280" y="1690688"/>
            <a:ext cx="2918141" cy="194542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0019" y="3636116"/>
            <a:ext cx="1969535" cy="2948940"/>
          </a:xfrm>
          <a:prstGeom prst="rect">
            <a:avLst/>
          </a:prstGeom>
        </p:spPr>
      </p:pic>
    </p:spTree>
    <p:extLst>
      <p:ext uri="{BB962C8B-B14F-4D97-AF65-F5344CB8AC3E}">
        <p14:creationId xmlns:p14="http://schemas.microsoft.com/office/powerpoint/2010/main" val="4165576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GB" sz="3600" b="1" dirty="0">
                <a:latin typeface="Gill Sans MT" panose="020B0502020104020203" pitchFamily="34" charset="0"/>
              </a:rPr>
              <a:t>1.)				Time for Worship.</a:t>
            </a:r>
            <a:endParaRPr lang="en-GB" sz="36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25625"/>
            <a:ext cx="3803374" cy="3886200"/>
          </a:xfrm>
        </p:spPr>
      </p:pic>
      <p:sp>
        <p:nvSpPr>
          <p:cNvPr id="4" name="Content Placeholder 3"/>
          <p:cNvSpPr>
            <a:spLocks noGrp="1"/>
          </p:cNvSpPr>
          <p:nvPr>
            <p:ph sz="half" idx="2"/>
          </p:nvPr>
        </p:nvSpPr>
        <p:spPr>
          <a:xfrm>
            <a:off x="5178287" y="1825625"/>
            <a:ext cx="6175513" cy="4351338"/>
          </a:xfrm>
        </p:spPr>
        <p:txBody>
          <a:bodyPr>
            <a:normAutofit lnSpcReduction="10000"/>
          </a:bodyPr>
          <a:lstStyle/>
          <a:p>
            <a:pPr>
              <a:buFont typeface="Wingdings" panose="05000000000000000000" pitchFamily="2" charset="2"/>
              <a:buChar char="'"/>
            </a:pPr>
            <a:r>
              <a:rPr lang="en-GB" sz="2200" dirty="0">
                <a:solidFill>
                  <a:srgbClr val="002060"/>
                </a:solidFill>
                <a:latin typeface="Gill Sans MT" panose="020B0502020104020203" pitchFamily="34" charset="0"/>
              </a:rPr>
              <a:t>Worship in school like a rhythmic heartbeat;</a:t>
            </a:r>
          </a:p>
          <a:p>
            <a:pPr>
              <a:buFont typeface="Wingdings" panose="05000000000000000000" pitchFamily="2" charset="2"/>
              <a:buChar char="'"/>
            </a:pPr>
            <a:r>
              <a:rPr lang="en-GB" sz="2200" dirty="0">
                <a:solidFill>
                  <a:srgbClr val="002060"/>
                </a:solidFill>
                <a:latin typeface="Gill Sans MT" panose="020B0502020104020203" pitchFamily="34" charset="0"/>
              </a:rPr>
              <a:t>Daily Act of Collective Worship;</a:t>
            </a:r>
          </a:p>
          <a:p>
            <a:pPr>
              <a:buFont typeface="Wingdings" panose="05000000000000000000" pitchFamily="2" charset="2"/>
              <a:buChar char="'"/>
            </a:pPr>
            <a:r>
              <a:rPr lang="en-GB" sz="2200" dirty="0">
                <a:solidFill>
                  <a:srgbClr val="002060"/>
                </a:solidFill>
                <a:latin typeface="Gill Sans MT" panose="020B0502020104020203" pitchFamily="34" charset="0"/>
              </a:rPr>
              <a:t>Start the day in the class with Prayer;</a:t>
            </a:r>
          </a:p>
          <a:p>
            <a:pPr>
              <a:buFont typeface="Wingdings" panose="05000000000000000000" pitchFamily="2" charset="2"/>
              <a:buChar char="'"/>
            </a:pPr>
            <a:r>
              <a:rPr lang="en-GB" sz="2200" dirty="0">
                <a:solidFill>
                  <a:srgbClr val="002060"/>
                </a:solidFill>
                <a:latin typeface="Gill Sans MT" panose="020B0502020104020203" pitchFamily="34" charset="0"/>
              </a:rPr>
              <a:t>Grace at Lunchtime;</a:t>
            </a:r>
          </a:p>
          <a:p>
            <a:pPr>
              <a:buFont typeface="Wingdings" panose="05000000000000000000" pitchFamily="2" charset="2"/>
              <a:buChar char="'"/>
            </a:pPr>
            <a:r>
              <a:rPr lang="en-GB" sz="2200" dirty="0">
                <a:solidFill>
                  <a:srgbClr val="002060"/>
                </a:solidFill>
                <a:latin typeface="Gill Sans MT" panose="020B0502020104020203" pitchFamily="34" charset="0"/>
              </a:rPr>
              <a:t>End the day in the class with Prayer;</a:t>
            </a:r>
          </a:p>
          <a:p>
            <a:pPr>
              <a:buFont typeface="Wingdings" panose="05000000000000000000" pitchFamily="2" charset="2"/>
              <a:buChar char="'"/>
            </a:pPr>
            <a:r>
              <a:rPr lang="en-GB" sz="2200" dirty="0">
                <a:solidFill>
                  <a:srgbClr val="002060"/>
                </a:solidFill>
                <a:latin typeface="Gill Sans MT" panose="020B0502020104020203" pitchFamily="34" charset="0"/>
              </a:rPr>
              <a:t>Opportunities for all to lead prayer / worship;</a:t>
            </a:r>
          </a:p>
          <a:p>
            <a:pPr>
              <a:buFont typeface="Wingdings" panose="05000000000000000000" pitchFamily="2" charset="2"/>
              <a:buChar char="'"/>
            </a:pPr>
            <a:r>
              <a:rPr lang="en-GB" sz="2200" dirty="0">
                <a:solidFill>
                  <a:srgbClr val="002060"/>
                </a:solidFill>
                <a:latin typeface="Gill Sans MT" panose="020B0502020104020203" pitchFamily="34" charset="0"/>
              </a:rPr>
              <a:t>Times of worship for Staff and other adults;</a:t>
            </a:r>
          </a:p>
          <a:p>
            <a:pPr>
              <a:buFont typeface="Wingdings" panose="05000000000000000000" pitchFamily="2" charset="2"/>
              <a:buChar char="'"/>
            </a:pPr>
            <a:r>
              <a:rPr lang="en-GB" sz="2200" dirty="0">
                <a:solidFill>
                  <a:srgbClr val="002060"/>
                </a:solidFill>
                <a:latin typeface="Gill Sans MT" panose="020B0502020104020203" pitchFamily="34" charset="0"/>
              </a:rPr>
              <a:t>Times of  Worship in INSET Days / meetings, e.g. with Governors, etc.;</a:t>
            </a:r>
          </a:p>
          <a:p>
            <a:pPr>
              <a:buFont typeface="Wingdings" panose="05000000000000000000" pitchFamily="2" charset="2"/>
              <a:buChar char="'"/>
            </a:pPr>
            <a:r>
              <a:rPr lang="en-GB" sz="2200" dirty="0">
                <a:solidFill>
                  <a:srgbClr val="002060"/>
                </a:solidFill>
                <a:latin typeface="Gill Sans MT" panose="020B0502020104020203" pitchFamily="34" charset="0"/>
              </a:rPr>
              <a:t>Reflective Areas / Prayer Spaces for Schools;</a:t>
            </a:r>
          </a:p>
          <a:p>
            <a:pPr>
              <a:buFont typeface="Wingdings" panose="05000000000000000000" pitchFamily="2" charset="2"/>
              <a:buChar char="'"/>
            </a:pPr>
            <a:r>
              <a:rPr lang="en-GB" sz="2200" dirty="0">
                <a:solidFill>
                  <a:srgbClr val="002060"/>
                </a:solidFill>
                <a:latin typeface="Gill Sans MT" panose="020B0502020104020203" pitchFamily="34" charset="0"/>
              </a:rPr>
              <a:t>Worship resources around the school.</a:t>
            </a:r>
          </a:p>
          <a:p>
            <a:pPr>
              <a:buFont typeface="Wingdings" panose="05000000000000000000" pitchFamily="2" charset="2"/>
              <a:buChar char="'"/>
            </a:pPr>
            <a:endParaRPr lang="en-GB" sz="2200" dirty="0">
              <a:solidFill>
                <a:srgbClr val="002060"/>
              </a:solidFill>
              <a:latin typeface="Gill Sans MT" panose="020B0502020104020203" pitchFamily="34" charset="0"/>
            </a:endParaRPr>
          </a:p>
        </p:txBody>
      </p:sp>
    </p:spTree>
    <p:extLst>
      <p:ext uri="{BB962C8B-B14F-4D97-AF65-F5344CB8AC3E}">
        <p14:creationId xmlns:p14="http://schemas.microsoft.com/office/powerpoint/2010/main" val="1917142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latin typeface="Gill Sans MT" panose="020B0502020104020203" pitchFamily="34" charset="0"/>
              </a:rPr>
              <a:t>1.)	Time for 	Worship.</a:t>
            </a:r>
            <a:br>
              <a:rPr lang="en-GB" dirty="0"/>
            </a:br>
            <a:endParaRPr lang="en-GB"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83188" y="1109662"/>
            <a:ext cx="6172200" cy="4629150"/>
          </a:xfrm>
        </p:spPr>
      </p:pic>
      <p:sp>
        <p:nvSpPr>
          <p:cNvPr id="4" name="Text Placeholder 3"/>
          <p:cNvSpPr>
            <a:spLocks noGrp="1"/>
          </p:cNvSpPr>
          <p:nvPr>
            <p:ph type="body" sz="half" idx="2"/>
          </p:nvPr>
        </p:nvSpPr>
        <p:spPr/>
        <p:txBody>
          <a:bodyPr>
            <a:normAutofit lnSpcReduction="10000"/>
          </a:bodyPr>
          <a:lstStyle/>
          <a:p>
            <a:pPr marL="285750" lvl="0" indent="-285750">
              <a:buFont typeface="Wingdings" panose="05000000000000000000" pitchFamily="2" charset="2"/>
              <a:buChar char="'"/>
            </a:pPr>
            <a:r>
              <a:rPr lang="en-GB" sz="2400" dirty="0">
                <a:solidFill>
                  <a:srgbClr val="0000FF"/>
                </a:solidFill>
                <a:latin typeface="Gill Sans MT" panose="020B0502020104020203" pitchFamily="34" charset="0"/>
              </a:rPr>
              <a:t>Where are the opportunities throughout the school day in your school that it is appropriate to offer worship to God?</a:t>
            </a:r>
          </a:p>
          <a:p>
            <a:pPr marL="285750" lvl="0" indent="-285750">
              <a:buFont typeface="Wingdings" panose="05000000000000000000" pitchFamily="2" charset="2"/>
              <a:buChar char="'"/>
            </a:pPr>
            <a:endParaRPr lang="en-GB" sz="2400" dirty="0">
              <a:solidFill>
                <a:srgbClr val="0000FF"/>
              </a:solidFill>
              <a:latin typeface="Gill Sans MT" panose="020B0502020104020203" pitchFamily="34" charset="0"/>
            </a:endParaRPr>
          </a:p>
          <a:p>
            <a:pPr marL="285750" lvl="0" indent="-285750">
              <a:buFont typeface="Wingdings" panose="05000000000000000000" pitchFamily="2" charset="2"/>
              <a:buChar char="'"/>
            </a:pPr>
            <a:r>
              <a:rPr lang="en-GB" sz="2400" dirty="0">
                <a:solidFill>
                  <a:srgbClr val="0000FF"/>
                </a:solidFill>
                <a:latin typeface="Gill Sans MT" panose="020B0502020104020203" pitchFamily="34" charset="0"/>
              </a:rPr>
              <a:t>How does the school building and grounds include, invite and inspire worship through the rhythm of the day?</a:t>
            </a:r>
          </a:p>
          <a:p>
            <a:endParaRPr lang="en-GB" dirty="0"/>
          </a:p>
        </p:txBody>
      </p:sp>
      <p:sp>
        <p:nvSpPr>
          <p:cNvPr id="11" name="TextBox 10"/>
          <p:cNvSpPr txBox="1"/>
          <p:nvPr/>
        </p:nvSpPr>
        <p:spPr>
          <a:xfrm>
            <a:off x="464457" y="5868988"/>
            <a:ext cx="10890931" cy="646331"/>
          </a:xfrm>
          <a:prstGeom prst="rect">
            <a:avLst/>
          </a:prstGeom>
          <a:noFill/>
        </p:spPr>
        <p:txBody>
          <a:bodyPr wrap="square" rtlCol="0">
            <a:spAutoFit/>
          </a:bodyPr>
          <a:lstStyle/>
          <a:p>
            <a:r>
              <a:rPr lang="en-GB" b="1" i="1" dirty="0">
                <a:latin typeface="Gill Sans MT" panose="020B0502020104020203" pitchFamily="34" charset="0"/>
              </a:rPr>
              <a:t>Pray at all times, be thankful in all circumstances. This is what God wants from you in your life in union with Christ Jesus. </a:t>
            </a:r>
            <a:r>
              <a:rPr lang="en-GB" dirty="0">
                <a:latin typeface="Gill Sans MT" panose="020B0502020104020203" pitchFamily="34" charset="0"/>
              </a:rPr>
              <a:t>								1 Thessalonians 5: 17 -18</a:t>
            </a:r>
            <a:endParaRPr lang="en-GB" b="1" i="1" dirty="0">
              <a:latin typeface="Gill Sans MT" panose="020B0502020104020203" pitchFamily="34" charset="0"/>
            </a:endParaRPr>
          </a:p>
        </p:txBody>
      </p:sp>
    </p:spTree>
    <p:extLst>
      <p:ext uri="{BB962C8B-B14F-4D97-AF65-F5344CB8AC3E}">
        <p14:creationId xmlns:p14="http://schemas.microsoft.com/office/powerpoint/2010/main" val="3685465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C0FE-2047-4F41-9F2B-7F0363ADFEA5}"/>
              </a:ext>
            </a:extLst>
          </p:cNvPr>
          <p:cNvSpPr>
            <a:spLocks noGrp="1"/>
          </p:cNvSpPr>
          <p:nvPr>
            <p:ph type="title"/>
          </p:nvPr>
        </p:nvSpPr>
        <p:spPr>
          <a:xfrm>
            <a:off x="4965430" y="629268"/>
            <a:ext cx="6586491" cy="1286160"/>
          </a:xfrm>
        </p:spPr>
        <p:txBody>
          <a:bodyPr anchor="b">
            <a:normAutofit/>
          </a:bodyPr>
          <a:lstStyle/>
          <a:p>
            <a:r>
              <a:rPr lang="en-GB" sz="3200" b="1" dirty="0">
                <a:latin typeface="Gill Sans MT" panose="020B0502020104020203" pitchFamily="34" charset="0"/>
              </a:rPr>
              <a:t>2.) Worship through the curriculum</a:t>
            </a:r>
          </a:p>
        </p:txBody>
      </p:sp>
      <p:sp>
        <p:nvSpPr>
          <p:cNvPr id="3" name="Content Placeholder 2">
            <a:extLst>
              <a:ext uri="{FF2B5EF4-FFF2-40B4-BE49-F238E27FC236}">
                <a16:creationId xmlns:a16="http://schemas.microsoft.com/office/drawing/2014/main" id="{B174E8FC-DA20-461B-A9A2-D6309A2C2767}"/>
              </a:ext>
            </a:extLst>
          </p:cNvPr>
          <p:cNvSpPr>
            <a:spLocks noGrp="1"/>
          </p:cNvSpPr>
          <p:nvPr>
            <p:ph idx="1"/>
          </p:nvPr>
        </p:nvSpPr>
        <p:spPr>
          <a:xfrm>
            <a:off x="4965431" y="2438400"/>
            <a:ext cx="6586489" cy="3785419"/>
          </a:xfrm>
        </p:spPr>
        <p:txBody>
          <a:bodyPr>
            <a:normAutofit/>
          </a:bodyPr>
          <a:lstStyle/>
          <a:p>
            <a:pPr marL="0" indent="0">
              <a:buNone/>
            </a:pPr>
            <a:r>
              <a:rPr lang="en-GB" dirty="0">
                <a:solidFill>
                  <a:srgbClr val="0000FF"/>
                </a:solidFill>
                <a:latin typeface="Gill Sans MT" panose="020B0502020104020203" pitchFamily="34" charset="0"/>
              </a:rPr>
              <a:t>Worship is a time distinct from lessons but it can be found in every aspect of the school day</a:t>
            </a:r>
          </a:p>
          <a:p>
            <a:endParaRPr lang="en-GB" dirty="0">
              <a:latin typeface="Gill Sans MT" panose="020B0502020104020203" pitchFamily="34" charset="0"/>
            </a:endParaRPr>
          </a:p>
          <a:p>
            <a:pPr marL="0" indent="0">
              <a:buNone/>
            </a:pPr>
            <a:r>
              <a:rPr lang="en-GB" sz="2400" b="1" i="1" dirty="0">
                <a:latin typeface="Gill Sans MT" panose="020B0502020104020203" pitchFamily="34" charset="0"/>
              </a:rPr>
              <a:t>An intelligent heart acquires knowledge, and the ear of the wise seeks knowledge  </a:t>
            </a:r>
          </a:p>
          <a:p>
            <a:pPr marL="0" indent="0">
              <a:buNone/>
            </a:pPr>
            <a:r>
              <a:rPr lang="en-GB" sz="2400" dirty="0">
                <a:latin typeface="Gill Sans MT" panose="020B0502020104020203" pitchFamily="34" charset="0"/>
              </a:rPr>
              <a:t>Proverbs 18:15</a:t>
            </a:r>
          </a:p>
          <a:p>
            <a:pPr marL="0" indent="0">
              <a:buNone/>
            </a:pPr>
            <a:endParaRPr lang="en-GB" dirty="0">
              <a:latin typeface="Gill Sans MT" panose="020B0502020104020203" pitchFamily="34" charset="0"/>
            </a:endParaRPr>
          </a:p>
          <a:p>
            <a:endParaRPr lang="en-GB" sz="2000" dirty="0"/>
          </a:p>
          <a:p>
            <a:endParaRPr lang="en-GB" sz="2000" dirty="0"/>
          </a:p>
          <a:p>
            <a:endParaRPr lang="en-GB" sz="2000" dirty="0"/>
          </a:p>
        </p:txBody>
      </p:sp>
      <p:pic>
        <p:nvPicPr>
          <p:cNvPr id="5" name="Picture 4" descr="A digital balance scale using circles">
            <a:extLst>
              <a:ext uri="{FF2B5EF4-FFF2-40B4-BE49-F238E27FC236}">
                <a16:creationId xmlns:a16="http://schemas.microsoft.com/office/drawing/2014/main" id="{7F6650BD-A196-4F27-A5D4-6185B6AF75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119" r="27987" b="1"/>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5879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736986-689E-4416-B1A4-D1B223F03FAE}"/>
              </a:ext>
            </a:extLst>
          </p:cNvPr>
          <p:cNvSpPr>
            <a:spLocks noGrp="1"/>
          </p:cNvSpPr>
          <p:nvPr>
            <p:ph type="title"/>
          </p:nvPr>
        </p:nvSpPr>
        <p:spPr>
          <a:xfrm>
            <a:off x="686834" y="1153572"/>
            <a:ext cx="3200400" cy="4461163"/>
          </a:xfrm>
        </p:spPr>
        <p:txBody>
          <a:bodyPr>
            <a:normAutofit/>
          </a:bodyPr>
          <a:lstStyle/>
          <a:p>
            <a:r>
              <a:rPr lang="en-GB" b="1" dirty="0">
                <a:solidFill>
                  <a:srgbClr val="FFFFFF"/>
                </a:solidFill>
                <a:latin typeface="Gill Sans MT" panose="020B0502020104020203" pitchFamily="34" charset="0"/>
              </a:rPr>
              <a:t>You might like to try this –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0C6B7FB-4C74-485B-AFC4-4D8D2A73C2E5}"/>
              </a:ext>
            </a:extLst>
          </p:cNvPr>
          <p:cNvSpPr>
            <a:spLocks noGrp="1"/>
          </p:cNvSpPr>
          <p:nvPr>
            <p:ph idx="1"/>
          </p:nvPr>
        </p:nvSpPr>
        <p:spPr>
          <a:xfrm>
            <a:off x="4447308" y="591344"/>
            <a:ext cx="6906491" cy="5585619"/>
          </a:xfrm>
        </p:spPr>
        <p:txBody>
          <a:bodyPr anchor="ctr">
            <a:normAutofit/>
          </a:bodyPr>
          <a:lstStyle/>
          <a:p>
            <a:pPr>
              <a:buBlip>
                <a:blip r:embed="rId3">
                  <a:extLst>
                    <a:ext uri="{96DAC541-7B7A-43D3-8B79-37D633B846F1}">
                      <asvg:svgBlip xmlns:asvg="http://schemas.microsoft.com/office/drawing/2016/SVG/main" r:embed="rId4"/>
                    </a:ext>
                  </a:extLst>
                </a:blip>
              </a:buBlip>
            </a:pPr>
            <a:r>
              <a:rPr lang="en-GB" dirty="0">
                <a:solidFill>
                  <a:srgbClr val="0000FF"/>
                </a:solidFill>
                <a:latin typeface="Gill Sans MT" panose="020B0502020104020203" pitchFamily="34" charset="0"/>
              </a:rPr>
              <a:t>DT/Cooking </a:t>
            </a:r>
            <a:r>
              <a:rPr lang="en-GB" dirty="0">
                <a:latin typeface="Gill Sans MT" panose="020B0502020104020203" pitchFamily="34" charset="0"/>
              </a:rPr>
              <a:t>– sing while you work, pray/reflect while you bake and eat </a:t>
            </a:r>
          </a:p>
          <a:p>
            <a:pPr>
              <a:buBlip>
                <a:blip r:embed="rId3">
                  <a:extLst>
                    <a:ext uri="{96DAC541-7B7A-43D3-8B79-37D633B846F1}">
                      <asvg:svgBlip xmlns:asvg="http://schemas.microsoft.com/office/drawing/2016/SVG/main" r:embed="rId4"/>
                    </a:ext>
                  </a:extLst>
                </a:blip>
              </a:buBlip>
            </a:pPr>
            <a:r>
              <a:rPr lang="en-GB" dirty="0">
                <a:solidFill>
                  <a:srgbClr val="0000FF"/>
                </a:solidFill>
                <a:latin typeface="Gill Sans MT" panose="020B0502020104020203" pitchFamily="34" charset="0"/>
              </a:rPr>
              <a:t>Art</a:t>
            </a:r>
            <a:r>
              <a:rPr lang="en-GB" dirty="0">
                <a:latin typeface="Gill Sans MT" panose="020B0502020104020203" pitchFamily="34" charset="0"/>
              </a:rPr>
              <a:t> – pause to think what a piece of art is saying to you, when you create art, think of the Christian creation story and how God felt as creator</a:t>
            </a:r>
          </a:p>
          <a:p>
            <a:pPr>
              <a:buBlip>
                <a:blip r:embed="rId3">
                  <a:extLst>
                    <a:ext uri="{96DAC541-7B7A-43D3-8B79-37D633B846F1}">
                      <asvg:svgBlip xmlns:asvg="http://schemas.microsoft.com/office/drawing/2016/SVG/main" r:embed="rId4"/>
                    </a:ext>
                  </a:extLst>
                </a:blip>
              </a:buBlip>
            </a:pPr>
            <a:r>
              <a:rPr lang="en-GB" dirty="0">
                <a:solidFill>
                  <a:srgbClr val="0000FF"/>
                </a:solidFill>
                <a:latin typeface="Gill Sans MT" panose="020B0502020104020203" pitchFamily="34" charset="0"/>
              </a:rPr>
              <a:t>Listen to music </a:t>
            </a:r>
            <a:r>
              <a:rPr lang="en-GB" dirty="0">
                <a:latin typeface="Gill Sans MT" panose="020B0502020104020203" pitchFamily="34" charset="0"/>
              </a:rPr>
              <a:t>or song and take time to express how you feel, what it makes you think, what it reminds you of, vast treasury of Christian music and song around the world, a chord/discord can be a symbol of the Trinity</a:t>
            </a:r>
          </a:p>
          <a:p>
            <a:pPr marL="0" indent="0">
              <a:buNone/>
            </a:pPr>
            <a:r>
              <a:rPr lang="en-GB" sz="2000" b="1" i="1" dirty="0"/>
              <a:t>(Cont.)</a:t>
            </a:r>
          </a:p>
        </p:txBody>
      </p:sp>
    </p:spTree>
    <p:extLst>
      <p:ext uri="{BB962C8B-B14F-4D97-AF65-F5344CB8AC3E}">
        <p14:creationId xmlns:p14="http://schemas.microsoft.com/office/powerpoint/2010/main" val="1182575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736986-689E-4416-B1A4-D1B223F03FAE}"/>
              </a:ext>
            </a:extLst>
          </p:cNvPr>
          <p:cNvSpPr>
            <a:spLocks noGrp="1"/>
          </p:cNvSpPr>
          <p:nvPr>
            <p:ph type="title"/>
          </p:nvPr>
        </p:nvSpPr>
        <p:spPr>
          <a:xfrm>
            <a:off x="686834" y="1153572"/>
            <a:ext cx="3200400" cy="4461163"/>
          </a:xfrm>
        </p:spPr>
        <p:txBody>
          <a:bodyPr>
            <a:normAutofit/>
          </a:bodyPr>
          <a:lstStyle/>
          <a:p>
            <a:r>
              <a:rPr lang="en-GB" b="1" dirty="0">
                <a:solidFill>
                  <a:srgbClr val="FFFFFF"/>
                </a:solidFill>
                <a:latin typeface="Gill Sans MT" panose="020B0502020104020203" pitchFamily="34" charset="0"/>
              </a:rPr>
              <a:t>You might like to try this </a:t>
            </a:r>
            <a:r>
              <a:rPr lang="en-GB" dirty="0">
                <a:solidFill>
                  <a:srgbClr val="FFFFFF"/>
                </a:solidFill>
              </a:rPr>
              <a:t>–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0C6B7FB-4C74-485B-AFC4-4D8D2A73C2E5}"/>
              </a:ext>
            </a:extLst>
          </p:cNvPr>
          <p:cNvSpPr>
            <a:spLocks noGrp="1"/>
          </p:cNvSpPr>
          <p:nvPr>
            <p:ph idx="1"/>
          </p:nvPr>
        </p:nvSpPr>
        <p:spPr>
          <a:xfrm>
            <a:off x="4447308" y="591344"/>
            <a:ext cx="6906491" cy="5585619"/>
          </a:xfrm>
        </p:spPr>
        <p:txBody>
          <a:bodyPr anchor="ctr">
            <a:normAutofit/>
          </a:bodyPr>
          <a:lstStyle/>
          <a:p>
            <a:pPr>
              <a:buBlip>
                <a:blip r:embed="rId2">
                  <a:extLst>
                    <a:ext uri="{96DAC541-7B7A-43D3-8B79-37D633B846F1}">
                      <asvg:svgBlip xmlns:asvg="http://schemas.microsoft.com/office/drawing/2016/SVG/main" r:embed="rId3"/>
                    </a:ext>
                  </a:extLst>
                </a:blip>
              </a:buBlip>
            </a:pPr>
            <a:r>
              <a:rPr lang="en-GB" dirty="0">
                <a:solidFill>
                  <a:srgbClr val="0000FF"/>
                </a:solidFill>
                <a:latin typeface="Gill Sans MT" panose="020B0502020104020203" pitchFamily="34" charset="0"/>
              </a:rPr>
              <a:t>Science</a:t>
            </a:r>
            <a:r>
              <a:rPr lang="en-GB" dirty="0">
                <a:latin typeface="Gill Sans MT" panose="020B0502020104020203" pitchFamily="34" charset="0"/>
              </a:rPr>
              <a:t> – WOW moments can be worshipful! Bug hunts, volcanoes, circuits, human biology, comment on the amazing world around us</a:t>
            </a:r>
          </a:p>
          <a:p>
            <a:pPr>
              <a:buBlip>
                <a:blip r:embed="rId2">
                  <a:extLst>
                    <a:ext uri="{96DAC541-7B7A-43D3-8B79-37D633B846F1}">
                      <asvg:svgBlip xmlns:asvg="http://schemas.microsoft.com/office/drawing/2016/SVG/main" r:embed="rId3"/>
                    </a:ext>
                  </a:extLst>
                </a:blip>
              </a:buBlip>
            </a:pPr>
            <a:r>
              <a:rPr lang="en-GB" dirty="0">
                <a:solidFill>
                  <a:srgbClr val="0000FF"/>
                </a:solidFill>
                <a:latin typeface="Gill Sans MT" panose="020B0502020104020203" pitchFamily="34" charset="0"/>
              </a:rPr>
              <a:t>PE </a:t>
            </a:r>
            <a:r>
              <a:rPr lang="en-GB" dirty="0">
                <a:latin typeface="Gill Sans MT" panose="020B0502020104020203" pitchFamily="34" charset="0"/>
              </a:rPr>
              <a:t>– appreciate the strength and skill of yourself and others, use the models of strong in spirit (David and Goliath), swimming offers moments where we can recall the many examples of Jesus on the water/Noah/Red sea parting</a:t>
            </a:r>
          </a:p>
          <a:p>
            <a:endParaRPr lang="en-GB" sz="2000" dirty="0"/>
          </a:p>
        </p:txBody>
      </p:sp>
    </p:spTree>
    <p:extLst>
      <p:ext uri="{BB962C8B-B14F-4D97-AF65-F5344CB8AC3E}">
        <p14:creationId xmlns:p14="http://schemas.microsoft.com/office/powerpoint/2010/main" val="854930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E0E0AB-8F51-4F07-AC91-D13E6CDF08EC}"/>
              </a:ext>
            </a:extLst>
          </p:cNvPr>
          <p:cNvSpPr>
            <a:spLocks noGrp="1"/>
          </p:cNvSpPr>
          <p:nvPr>
            <p:ph type="title"/>
          </p:nvPr>
        </p:nvSpPr>
        <p:spPr>
          <a:xfrm>
            <a:off x="106017" y="139149"/>
            <a:ext cx="8560905" cy="1278834"/>
          </a:xfrm>
        </p:spPr>
        <p:txBody>
          <a:bodyPr anchor="b">
            <a:normAutofit/>
          </a:bodyPr>
          <a:lstStyle/>
          <a:p>
            <a:r>
              <a:rPr lang="en-GB" sz="3200" b="1" dirty="0">
                <a:latin typeface="Gill Sans MT" panose="020B0502020104020203" pitchFamily="34" charset="0"/>
              </a:rPr>
              <a:t>3.) Using your space – Well-worn paths</a:t>
            </a:r>
            <a:br>
              <a:rPr lang="en-GB" sz="4000" dirty="0">
                <a:latin typeface="Gill Sans MT" panose="020B0502020104020203" pitchFamily="34" charset="0"/>
              </a:rPr>
            </a:br>
            <a:endParaRPr lang="en-GB" sz="4000" dirty="0">
              <a:latin typeface="Gill Sans MT" panose="020B0502020104020203" pitchFamily="34" charset="0"/>
            </a:endParaRPr>
          </a:p>
        </p:txBody>
      </p:sp>
      <p:sp>
        <p:nvSpPr>
          <p:cNvPr id="17" name="Content Placeholder 2">
            <a:extLst>
              <a:ext uri="{FF2B5EF4-FFF2-40B4-BE49-F238E27FC236}">
                <a16:creationId xmlns:a16="http://schemas.microsoft.com/office/drawing/2014/main" id="{242D6417-E826-46FC-906E-1604E0CA1355}"/>
              </a:ext>
            </a:extLst>
          </p:cNvPr>
          <p:cNvSpPr>
            <a:spLocks noGrp="1"/>
          </p:cNvSpPr>
          <p:nvPr>
            <p:ph idx="1"/>
          </p:nvPr>
        </p:nvSpPr>
        <p:spPr>
          <a:xfrm>
            <a:off x="278296" y="1046629"/>
            <a:ext cx="6797671" cy="5672223"/>
          </a:xfrm>
        </p:spPr>
        <p:txBody>
          <a:bodyPr anchor="t">
            <a:normAutofit fontScale="40000" lnSpcReduction="20000"/>
          </a:bodyPr>
          <a:lstStyle/>
          <a:p>
            <a:pPr>
              <a:buBlip>
                <a:blip r:embed="rId3">
                  <a:extLst>
                    <a:ext uri="{96DAC541-7B7A-43D3-8B79-37D633B846F1}">
                      <asvg:svgBlip xmlns:asvg="http://schemas.microsoft.com/office/drawing/2016/SVG/main" r:embed="rId4"/>
                    </a:ext>
                  </a:extLst>
                </a:blip>
              </a:buBlip>
            </a:pPr>
            <a:r>
              <a:rPr lang="en-GB" sz="6000" dirty="0">
                <a:solidFill>
                  <a:srgbClr val="0000FF"/>
                </a:solidFill>
                <a:latin typeface="Gill Sans MT" panose="020B0502020104020203" pitchFamily="34" charset="0"/>
              </a:rPr>
              <a:t>Using indoor spaces for smaller group worship – Library, activity areas, classrooms, more than Hall</a:t>
            </a:r>
          </a:p>
          <a:p>
            <a:pPr>
              <a:buBlip>
                <a:blip r:embed="rId3">
                  <a:extLst>
                    <a:ext uri="{96DAC541-7B7A-43D3-8B79-37D633B846F1}">
                      <asvg:svgBlip xmlns:asvg="http://schemas.microsoft.com/office/drawing/2016/SVG/main" r:embed="rId4"/>
                    </a:ext>
                  </a:extLst>
                </a:blip>
              </a:buBlip>
            </a:pPr>
            <a:r>
              <a:rPr lang="en-GB" sz="6000" dirty="0">
                <a:solidFill>
                  <a:srgbClr val="0000FF"/>
                </a:solidFill>
                <a:latin typeface="Gill Sans MT" panose="020B0502020104020203" pitchFamily="34" charset="0"/>
              </a:rPr>
              <a:t>Appreciation of outdoor spaces that lend themselves to worship</a:t>
            </a:r>
          </a:p>
          <a:p>
            <a:pPr>
              <a:buBlip>
                <a:blip r:embed="rId3">
                  <a:extLst>
                    <a:ext uri="{96DAC541-7B7A-43D3-8B79-37D633B846F1}">
                      <asvg:svgBlip xmlns:asvg="http://schemas.microsoft.com/office/drawing/2016/SVG/main" r:embed="rId4"/>
                    </a:ext>
                  </a:extLst>
                </a:blip>
              </a:buBlip>
            </a:pPr>
            <a:r>
              <a:rPr lang="en-GB" sz="6000" dirty="0">
                <a:solidFill>
                  <a:srgbClr val="0000FF"/>
                </a:solidFill>
                <a:latin typeface="Gill Sans MT" panose="020B0502020104020203" pitchFamily="34" charset="0"/>
              </a:rPr>
              <a:t>Spiritual or Quiet gardens</a:t>
            </a:r>
          </a:p>
          <a:p>
            <a:pPr>
              <a:buBlip>
                <a:blip r:embed="rId3">
                  <a:extLst>
                    <a:ext uri="{96DAC541-7B7A-43D3-8B79-37D633B846F1}">
                      <asvg:svgBlip xmlns:asvg="http://schemas.microsoft.com/office/drawing/2016/SVG/main" r:embed="rId4"/>
                    </a:ext>
                  </a:extLst>
                </a:blip>
              </a:buBlip>
            </a:pPr>
            <a:r>
              <a:rPr lang="en-GB" sz="6000" dirty="0">
                <a:solidFill>
                  <a:srgbClr val="0000FF"/>
                </a:solidFill>
                <a:latin typeface="Gill Sans MT" panose="020B0502020104020203" pitchFamily="34" charset="0"/>
              </a:rPr>
              <a:t>Outdoor classrooms</a:t>
            </a:r>
          </a:p>
          <a:p>
            <a:pPr>
              <a:buBlip>
                <a:blip r:embed="rId3">
                  <a:extLst>
                    <a:ext uri="{96DAC541-7B7A-43D3-8B79-37D633B846F1}">
                      <asvg:svgBlip xmlns:asvg="http://schemas.microsoft.com/office/drawing/2016/SVG/main" r:embed="rId4"/>
                    </a:ext>
                  </a:extLst>
                </a:blip>
              </a:buBlip>
            </a:pPr>
            <a:r>
              <a:rPr lang="en-GB" sz="6000" dirty="0">
                <a:solidFill>
                  <a:srgbClr val="0000FF"/>
                </a:solidFill>
                <a:latin typeface="Gill Sans MT" panose="020B0502020104020203" pitchFamily="34" charset="0"/>
              </a:rPr>
              <a:t>Free flow areas for younger children</a:t>
            </a:r>
          </a:p>
          <a:p>
            <a:pPr>
              <a:buBlip>
                <a:blip r:embed="rId3">
                  <a:extLst>
                    <a:ext uri="{96DAC541-7B7A-43D3-8B79-37D633B846F1}">
                      <asvg:svgBlip xmlns:asvg="http://schemas.microsoft.com/office/drawing/2016/SVG/main" r:embed="rId4"/>
                    </a:ext>
                  </a:extLst>
                </a:blip>
              </a:buBlip>
            </a:pPr>
            <a:r>
              <a:rPr lang="en-GB" sz="6000" dirty="0">
                <a:solidFill>
                  <a:srgbClr val="0000FF"/>
                </a:solidFill>
                <a:latin typeface="Gill Sans MT" panose="020B0502020104020203" pitchFamily="34" charset="0"/>
              </a:rPr>
              <a:t>Story spaces</a:t>
            </a:r>
          </a:p>
          <a:p>
            <a:pPr>
              <a:buBlip>
                <a:blip r:embed="rId3">
                  <a:extLst>
                    <a:ext uri="{96DAC541-7B7A-43D3-8B79-37D633B846F1}">
                      <asvg:svgBlip xmlns:asvg="http://schemas.microsoft.com/office/drawing/2016/SVG/main" r:embed="rId4"/>
                    </a:ext>
                  </a:extLst>
                </a:blip>
              </a:buBlip>
            </a:pPr>
            <a:r>
              <a:rPr lang="en-GB" sz="6000" dirty="0">
                <a:solidFill>
                  <a:srgbClr val="0000FF"/>
                </a:solidFill>
                <a:latin typeface="Gill Sans MT" panose="020B0502020104020203" pitchFamily="34" charset="0"/>
              </a:rPr>
              <a:t>Shady areas on playground or field</a:t>
            </a:r>
          </a:p>
          <a:p>
            <a:pPr>
              <a:buBlip>
                <a:blip r:embed="rId3">
                  <a:extLst>
                    <a:ext uri="{96DAC541-7B7A-43D3-8B79-37D633B846F1}">
                      <asvg:svgBlip xmlns:asvg="http://schemas.microsoft.com/office/drawing/2016/SVG/main" r:embed="rId4"/>
                    </a:ext>
                  </a:extLst>
                </a:blip>
              </a:buBlip>
            </a:pPr>
            <a:endParaRPr lang="en-GB" sz="3400" dirty="0">
              <a:latin typeface="Gill Sans MT" panose="020B0502020104020203" pitchFamily="34" charset="0"/>
            </a:endParaRPr>
          </a:p>
          <a:p>
            <a:pPr marL="0" indent="0">
              <a:buNone/>
            </a:pPr>
            <a:endParaRPr lang="en-GB" sz="3400" dirty="0">
              <a:latin typeface="Gill Sans MT" panose="020B0502020104020203" pitchFamily="34" charset="0"/>
            </a:endParaRPr>
          </a:p>
          <a:p>
            <a:pPr marL="0" indent="0">
              <a:buNone/>
            </a:pPr>
            <a:endParaRPr lang="en-GB" sz="3400" dirty="0">
              <a:latin typeface="Gill Sans MT" panose="020B0502020104020203" pitchFamily="34" charset="0"/>
            </a:endParaRPr>
          </a:p>
          <a:p>
            <a:pPr marL="0" indent="0">
              <a:buNone/>
            </a:pPr>
            <a:r>
              <a:rPr lang="en-GB" sz="5500" b="1" i="1" dirty="0">
                <a:latin typeface="Gill Sans MT" panose="020B0502020104020203" pitchFamily="34" charset="0"/>
              </a:rPr>
              <a:t>Now his parents went to Jerusalem every year at the Feast of the Passover. And when he was twelve years old, they went up according to custom </a:t>
            </a:r>
          </a:p>
          <a:p>
            <a:pPr marL="0" indent="0">
              <a:buNone/>
            </a:pPr>
            <a:r>
              <a:rPr lang="en-GB" sz="5500" dirty="0">
                <a:latin typeface="Gill Sans MT" panose="020B0502020104020203" pitchFamily="34" charset="0"/>
              </a:rPr>
              <a:t>Luke 2:41-2</a:t>
            </a:r>
          </a:p>
        </p:txBody>
      </p:sp>
      <p:sp>
        <p:nvSpPr>
          <p:cNvPr id="24" name="Rectangle 2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grass, outdoor&#10;&#10;Description automatically generated">
            <a:extLst>
              <a:ext uri="{FF2B5EF4-FFF2-40B4-BE49-F238E27FC236}">
                <a16:creationId xmlns:a16="http://schemas.microsoft.com/office/drawing/2014/main" id="{FA07BC4F-3E43-4101-9533-E5E431EA786E}"/>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r="1" b="14604"/>
          <a:stretch/>
        </p:blipFill>
        <p:spPr>
          <a:xfrm>
            <a:off x="7075967" y="1046629"/>
            <a:ext cx="4170530" cy="4796634"/>
          </a:xfrm>
          <a:prstGeom prst="rect">
            <a:avLst/>
          </a:prstGeom>
        </p:spPr>
      </p:pic>
    </p:spTree>
    <p:extLst>
      <p:ext uri="{BB962C8B-B14F-4D97-AF65-F5344CB8AC3E}">
        <p14:creationId xmlns:p14="http://schemas.microsoft.com/office/powerpoint/2010/main" val="2356410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79A2CD2-FA91-426B-9707-18323C8B3C80}"/>
              </a:ext>
            </a:extLst>
          </p:cNvPr>
          <p:cNvSpPr>
            <a:spLocks noGrp="1"/>
          </p:cNvSpPr>
          <p:nvPr>
            <p:ph type="title"/>
          </p:nvPr>
        </p:nvSpPr>
        <p:spPr>
          <a:xfrm>
            <a:off x="838200" y="365125"/>
            <a:ext cx="10515600" cy="1325563"/>
          </a:xfrm>
        </p:spPr>
        <p:txBody>
          <a:bodyPr>
            <a:normAutofit/>
          </a:bodyPr>
          <a:lstStyle/>
          <a:p>
            <a:r>
              <a:rPr lang="en-GB" sz="3200" b="1" dirty="0">
                <a:latin typeface="Gill Sans MT" panose="020B0502020104020203" pitchFamily="34" charset="0"/>
              </a:rPr>
              <a:t>You might like to try </a:t>
            </a:r>
            <a:r>
              <a:rPr lang="en-GB" dirty="0"/>
              <a:t>- </a:t>
            </a:r>
          </a:p>
        </p:txBody>
      </p:sp>
      <p:sp>
        <p:nvSpPr>
          <p:cNvPr id="22" name="Arc 2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7E7109F-7159-4B64-BFDA-CA536361A3F0}"/>
              </a:ext>
            </a:extLst>
          </p:cNvPr>
          <p:cNvSpPr>
            <a:spLocks noGrp="1"/>
          </p:cNvSpPr>
          <p:nvPr>
            <p:ph idx="1"/>
          </p:nvPr>
        </p:nvSpPr>
        <p:spPr>
          <a:xfrm>
            <a:off x="838200" y="1825625"/>
            <a:ext cx="10515600" cy="4351338"/>
          </a:xfrm>
        </p:spPr>
        <p:txBody>
          <a:bodyPr>
            <a:noAutofit/>
          </a:bodyPr>
          <a:lstStyle/>
          <a:p>
            <a:pPr>
              <a:buBlip>
                <a:blip r:embed="rId3">
                  <a:extLst>
                    <a:ext uri="{96DAC541-7B7A-43D3-8B79-37D633B846F1}">
                      <asvg:svgBlip xmlns:asvg="http://schemas.microsoft.com/office/drawing/2016/SVG/main" r:embed="rId4"/>
                    </a:ext>
                  </a:extLst>
                </a:blip>
              </a:buBlip>
            </a:pPr>
            <a:r>
              <a:rPr lang="en-GB" dirty="0">
                <a:latin typeface="Gill Sans MT" panose="020B0502020104020203" pitchFamily="34" charset="0"/>
              </a:rPr>
              <a:t>Create a</a:t>
            </a:r>
            <a:r>
              <a:rPr lang="en-GB" dirty="0">
                <a:solidFill>
                  <a:srgbClr val="0000FF"/>
                </a:solidFill>
                <a:latin typeface="Gill Sans MT" panose="020B0502020104020203" pitchFamily="34" charset="0"/>
              </a:rPr>
              <a:t> pilgrimage </a:t>
            </a:r>
            <a:r>
              <a:rPr lang="en-GB" dirty="0">
                <a:latin typeface="Gill Sans MT" panose="020B0502020104020203" pitchFamily="34" charset="0"/>
              </a:rPr>
              <a:t>with stopping points for reading, reflection or prayer or song or dance around your school building and grounds</a:t>
            </a:r>
          </a:p>
          <a:p>
            <a:pPr>
              <a:buBlip>
                <a:blip r:embed="rId3">
                  <a:extLst>
                    <a:ext uri="{96DAC541-7B7A-43D3-8B79-37D633B846F1}">
                      <asvg:svgBlip xmlns:asvg="http://schemas.microsoft.com/office/drawing/2016/SVG/main" r:embed="rId4"/>
                    </a:ext>
                  </a:extLst>
                </a:blip>
              </a:buBlip>
            </a:pPr>
            <a:r>
              <a:rPr lang="en-GB" dirty="0">
                <a:latin typeface="Gill Sans MT" panose="020B0502020104020203" pitchFamily="34" charset="0"/>
              </a:rPr>
              <a:t>Have a theme of your vision, of stewardship, of journey, of transition, of Easter, of Christmas, of Pentecost, of Epiphany, of Advent, of a Saint’s day, Stages of the Cross…. But have a theme and use the space to deepen understanding and give an experience that nourishes each pilgrim</a:t>
            </a:r>
          </a:p>
          <a:p>
            <a:pPr marL="0" indent="0">
              <a:buNone/>
            </a:pPr>
            <a:r>
              <a:rPr lang="en-GB" sz="2400" i="1" dirty="0">
                <a:latin typeface="Gill Sans MT" panose="020B0502020104020203" pitchFamily="34" charset="0"/>
              </a:rPr>
              <a:t>(Cont.)</a:t>
            </a:r>
          </a:p>
        </p:txBody>
      </p:sp>
      <p:sp>
        <p:nvSpPr>
          <p:cNvPr id="4" name="Rectangle 1">
            <a:extLst>
              <a:ext uri="{FF2B5EF4-FFF2-40B4-BE49-F238E27FC236}">
                <a16:creationId xmlns:a16="http://schemas.microsoft.com/office/drawing/2014/main" id="{34E8BCE2-A46B-4FCE-B2E8-02CD54EF8D92}"/>
              </a:ext>
            </a:extLst>
          </p:cNvPr>
          <p:cNvSpPr>
            <a:spLocks noChangeArrowheads="1"/>
          </p:cNvSpPr>
          <p:nvPr/>
        </p:nvSpPr>
        <p:spPr bwMode="auto">
          <a:xfrm>
            <a:off x="5829300" y="443131"/>
            <a:ext cx="6061916" cy="116955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ts val="600"/>
              </a:spcAft>
              <a:buClrTx/>
              <a:buSzTx/>
              <a:buFontTx/>
              <a:buNone/>
              <a:tabLst/>
            </a:pPr>
            <a:r>
              <a:rPr kumimoji="0" lang="en-US" altLang="en-US" sz="2000" b="1" i="1" u="none" strike="noStrike" cap="none" normalizeH="0" baseline="0" dirty="0">
                <a:ln>
                  <a:noFill/>
                </a:ln>
                <a:solidFill>
                  <a:srgbClr val="000000"/>
                </a:solidFill>
                <a:effectLst/>
                <a:latin typeface="Gill Sans MT" panose="020B0502020104020203" pitchFamily="34" charset="0"/>
                <a:cs typeface="Calibri" panose="020F0502020204030204" pitchFamily="34" charset="0"/>
              </a:rPr>
              <a:t>The God who made the world and everything in it, </a:t>
            </a:r>
          </a:p>
          <a:p>
            <a:pPr marL="0" marR="0" lvl="0" indent="0" algn="l" defTabSz="914400" rtl="0" eaLnBrk="0" fontAlgn="base" latinLnBrk="0" hangingPunct="0">
              <a:spcBef>
                <a:spcPct val="0"/>
              </a:spcBef>
              <a:spcAft>
                <a:spcPts val="600"/>
              </a:spcAft>
              <a:buClrTx/>
              <a:buSzTx/>
              <a:buFontTx/>
              <a:buNone/>
              <a:tabLst/>
            </a:pPr>
            <a:r>
              <a:rPr kumimoji="0" lang="en-US" altLang="en-US" sz="2000" b="1" i="1" u="none" strike="noStrike" cap="none" normalizeH="0" baseline="0" dirty="0">
                <a:ln>
                  <a:noFill/>
                </a:ln>
                <a:solidFill>
                  <a:srgbClr val="000000"/>
                </a:solidFill>
                <a:effectLst/>
                <a:latin typeface="Gill Sans MT" panose="020B0502020104020203" pitchFamily="34" charset="0"/>
                <a:cs typeface="Calibri" panose="020F0502020204030204" pitchFamily="34" charset="0"/>
              </a:rPr>
              <a:t>being Lord of heaven and earth, </a:t>
            </a:r>
          </a:p>
          <a:p>
            <a:pPr marL="0" marR="0" lvl="0" indent="0" algn="l" defTabSz="914400" rtl="0" eaLnBrk="0" fontAlgn="base" latinLnBrk="0" hangingPunct="0">
              <a:spcBef>
                <a:spcPct val="0"/>
              </a:spcBef>
              <a:spcAft>
                <a:spcPts val="600"/>
              </a:spcAft>
              <a:buClrTx/>
              <a:buSzTx/>
              <a:buFontTx/>
              <a:buNone/>
              <a:tabLst/>
            </a:pPr>
            <a:r>
              <a:rPr kumimoji="0" lang="en-US" altLang="en-US" sz="2000" b="1" i="1" u="none" strike="noStrike" cap="none" normalizeH="0" baseline="0" dirty="0">
                <a:ln>
                  <a:noFill/>
                </a:ln>
                <a:solidFill>
                  <a:srgbClr val="000000"/>
                </a:solidFill>
                <a:effectLst/>
                <a:latin typeface="Gill Sans MT" panose="020B0502020104020203" pitchFamily="34" charset="0"/>
                <a:cs typeface="Calibri" panose="020F0502020204030204" pitchFamily="34" charset="0"/>
              </a:rPr>
              <a:t>does not live in temples made by man   </a:t>
            </a:r>
            <a:r>
              <a:rPr kumimoji="0" lang="en-US" altLang="en-US" sz="2000" b="0" u="none" strike="noStrike" cap="none" normalizeH="0" baseline="0" dirty="0">
                <a:ln>
                  <a:noFill/>
                </a:ln>
                <a:solidFill>
                  <a:srgbClr val="000000"/>
                </a:solidFill>
                <a:effectLst/>
                <a:latin typeface="Gill Sans MT" panose="020B0502020104020203" pitchFamily="34" charset="0"/>
                <a:cs typeface="Calibri" panose="020F0502020204030204" pitchFamily="34" charset="0"/>
              </a:rPr>
              <a:t>Acts 17:24</a:t>
            </a:r>
            <a:endParaRPr kumimoji="0" lang="en-US" altLang="en-US" sz="2000" b="0" u="none" strike="noStrike" cap="none" normalizeH="0" baseline="0" dirty="0">
              <a:ln>
                <a:noFill/>
              </a:ln>
              <a:solidFill>
                <a:schemeClr val="tx1"/>
              </a:solidFill>
              <a:effectLst/>
              <a:latin typeface="Gill Sans MT" panose="020B0502020104020203" pitchFamily="34" charset="0"/>
              <a:cs typeface="Calibri" panose="020F0502020204030204" pitchFamily="34" charset="0"/>
            </a:endParaRPr>
          </a:p>
        </p:txBody>
      </p:sp>
    </p:spTree>
    <p:extLst>
      <p:ext uri="{BB962C8B-B14F-4D97-AF65-F5344CB8AC3E}">
        <p14:creationId xmlns:p14="http://schemas.microsoft.com/office/powerpoint/2010/main" val="287099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TotalTime>
  <Words>2034</Words>
  <Application>Microsoft Office PowerPoint</Application>
  <PresentationFormat>Widescreen</PresentationFormat>
  <Paragraphs>161</Paragraphs>
  <Slides>22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Gill Sans MT</vt:lpstr>
      <vt:lpstr>Verdana</vt:lpstr>
      <vt:lpstr>Wingdings</vt:lpstr>
      <vt:lpstr>Office Theme</vt:lpstr>
      <vt:lpstr>PowerPoint Presentation</vt:lpstr>
      <vt:lpstr>Worship Through The Day.</vt:lpstr>
      <vt:lpstr>1.)    Time for Worship.</vt:lpstr>
      <vt:lpstr>1.) Time for  Worship. </vt:lpstr>
      <vt:lpstr>2.) Worship through the curriculum</vt:lpstr>
      <vt:lpstr>You might like to try this – </vt:lpstr>
      <vt:lpstr>You might like to try this – </vt:lpstr>
      <vt:lpstr>3.) Using your space – Well-worn paths </vt:lpstr>
      <vt:lpstr>You might like to try - </vt:lpstr>
      <vt:lpstr>You might like to try - </vt:lpstr>
      <vt:lpstr>4. Forest school and Forest Church </vt:lpstr>
      <vt:lpstr>4 (Cont.) Forest school and Forest Church </vt:lpstr>
      <vt:lpstr>You might like to try - </vt:lpstr>
      <vt:lpstr>5.)   Worship in Partnerships    and Other Organisations.</vt:lpstr>
      <vt:lpstr>5.)   Worship in Partnerships    and Other Organisations. (Contd.)</vt:lpstr>
      <vt:lpstr>5.) Worship in  Partnerships  and Other  Organisations.</vt:lpstr>
      <vt:lpstr>6.) Worship in Learning Outside The Classroom    – Day and Residential Educational Visits.</vt:lpstr>
      <vt:lpstr>6.) Worship in Learning Outside The Classroom    – Day and Residential Educational Visits.            </vt:lpstr>
      <vt:lpstr>6.)     Worship in          Learning Outside The Classroom          – Day and Residential          Educational Visits.</vt:lpstr>
      <vt:lpstr>7.) Further afield - </vt:lpstr>
      <vt:lpstr>You might like to try - 7.) Ephesians 2:10 For we are His creation, created in Christ Jesus for good works, which God prepared ahead of time so that we should walk in them. </vt:lpstr>
      <vt:lpstr>Worship Through the Day, Inside and Outside.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Shaun Burns</dc:creator>
  <cp:lastModifiedBy>Allyson Taylor</cp:lastModifiedBy>
  <cp:revision>59</cp:revision>
  <dcterms:created xsi:type="dcterms:W3CDTF">2021-07-19T17:33:21Z</dcterms:created>
  <dcterms:modified xsi:type="dcterms:W3CDTF">2021-09-07T18:33:29Z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