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5" r:id="rId2"/>
    <p:sldId id="296" r:id="rId3"/>
    <p:sldId id="299" r:id="rId4"/>
    <p:sldId id="298" r:id="rId5"/>
    <p:sldId id="258" r:id="rId6"/>
    <p:sldId id="300" r:id="rId7"/>
    <p:sldId id="257" r:id="rId8"/>
    <p:sldId id="305" r:id="rId9"/>
    <p:sldId id="304" r:id="rId10"/>
    <p:sldId id="306" r:id="rId11"/>
    <p:sldId id="307" r:id="rId12"/>
    <p:sldId id="309" r:id="rId13"/>
    <p:sldId id="310" r:id="rId14"/>
    <p:sldId id="431" r:id="rId15"/>
    <p:sldId id="301" r:id="rId16"/>
    <p:sldId id="297" r:id="rId17"/>
    <p:sldId id="30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65266" autoAdjust="0"/>
  </p:normalViewPr>
  <p:slideViewPr>
    <p:cSldViewPr snapToGrid="0">
      <p:cViewPr varScale="1">
        <p:scale>
          <a:sx n="74" d="100"/>
          <a:sy n="74" d="100"/>
        </p:scale>
        <p:origin x="27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21751-D710-480D-9057-041F7FA0FFD3}" type="datetimeFigureOut">
              <a:rPr lang="en-GB" smtClean="0"/>
              <a:t>01/03/2022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FB792-9A6E-4D56-A2A3-7C462A7CE155}" type="slidenum">
              <a:rPr lang="en-GB" smtClean="0"/>
              <a:t>‹#›</a:t>
            </a:fld>
            <a:endParaRPr lang="en-GB"/>
          </a:p>
        </p:txBody>
      </p:sp>
    </p:spTree>
    <p:extLst>
      <p:ext uri="{BB962C8B-B14F-4D97-AF65-F5344CB8AC3E}">
        <p14:creationId xmlns:p14="http://schemas.microsoft.com/office/powerpoint/2010/main" val="345024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2EFC4E6-A417-42D4-BA26-728B750D69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23D902-4CE7-4125-B26B-6B83EE0726BC}"/>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familiar gathering words for this term, or your usual greeting if you prefer.</a:t>
            </a:r>
            <a:endParaRPr lang="en-GB" altLang="en-US" dirty="0">
              <a:ea typeface="MS Mincho" panose="02020609040205080304" pitchFamily="49" charset="-128"/>
              <a:cs typeface="Times New Roman" panose="02020603050405020304" pitchFamily="18" charset="0"/>
            </a:endParaRPr>
          </a:p>
        </p:txBody>
      </p:sp>
      <p:sp>
        <p:nvSpPr>
          <p:cNvPr id="4100" name="Slide Number Placeholder 3">
            <a:extLst>
              <a:ext uri="{FF2B5EF4-FFF2-40B4-BE49-F238E27FC236}">
                <a16:creationId xmlns:a16="http://schemas.microsoft.com/office/drawing/2014/main" id="{83DDCB47-AC0F-4AD7-A354-B5BAFDB2347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051F6E-0EAF-460D-A6DD-E04F1A2590E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b="0" dirty="0"/>
              <a:t>We pray for Christians in Ukraine and Russia</a:t>
            </a:r>
          </a:p>
          <a:p>
            <a:r>
              <a:rPr lang="en-GB" b="0" dirty="0"/>
              <a:t>May you use their hands to bring healing and hope</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10</a:t>
            </a:fld>
            <a:endParaRPr lang="en-GB"/>
          </a:p>
        </p:txBody>
      </p:sp>
    </p:spTree>
    <p:extLst>
      <p:ext uri="{BB962C8B-B14F-4D97-AF65-F5344CB8AC3E}">
        <p14:creationId xmlns:p14="http://schemas.microsoft.com/office/powerpoint/2010/main" val="284414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We pray for our world’s leaders</a:t>
            </a:r>
          </a:p>
          <a:p>
            <a:r>
              <a:rPr lang="en-GB" b="0" dirty="0"/>
              <a:t>Guide how they react to all that is happening.</a:t>
            </a:r>
          </a:p>
          <a:p>
            <a:r>
              <a:rPr lang="en-GB" b="0" dirty="0"/>
              <a:t>May peace and hope triumph over fear and hate</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11</a:t>
            </a:fld>
            <a:endParaRPr lang="en-GB"/>
          </a:p>
        </p:txBody>
      </p:sp>
    </p:spTree>
    <p:extLst>
      <p:ext uri="{BB962C8B-B14F-4D97-AF65-F5344CB8AC3E}">
        <p14:creationId xmlns:p14="http://schemas.microsoft.com/office/powerpoint/2010/main" val="167161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b="0" dirty="0"/>
              <a:t>In a few moments of quiet, I invite you to bring your own worries, sadness and hopes to God now…..</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12</a:t>
            </a:fld>
            <a:endParaRPr lang="en-GB"/>
          </a:p>
        </p:txBody>
      </p:sp>
    </p:spTree>
    <p:extLst>
      <p:ext uri="{BB962C8B-B14F-4D97-AF65-F5344CB8AC3E}">
        <p14:creationId xmlns:p14="http://schemas.microsoft.com/office/powerpoint/2010/main" val="87556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Slide 13: </a:t>
            </a:r>
          </a:p>
          <a:p>
            <a:r>
              <a:rPr lang="en-GB" b="0" i="0" dirty="0"/>
              <a:t>God of peace and God of love</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13</a:t>
            </a:fld>
            <a:endParaRPr lang="en-GB"/>
          </a:p>
        </p:txBody>
      </p:sp>
    </p:spTree>
    <p:extLst>
      <p:ext uri="{BB962C8B-B14F-4D97-AF65-F5344CB8AC3E}">
        <p14:creationId xmlns:p14="http://schemas.microsoft.com/office/powerpoint/2010/main" val="376552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alternative prayer</a:t>
            </a:r>
          </a:p>
        </p:txBody>
      </p:sp>
      <p:sp>
        <p:nvSpPr>
          <p:cNvPr id="4" name="Slide Number Placeholder 3"/>
          <p:cNvSpPr>
            <a:spLocks noGrp="1"/>
          </p:cNvSpPr>
          <p:nvPr>
            <p:ph type="sldNum" sz="quarter" idx="5"/>
          </p:nvPr>
        </p:nvSpPr>
        <p:spPr/>
        <p:txBody>
          <a:bodyPr/>
          <a:lstStyle/>
          <a:p>
            <a:fld id="{4DBFB792-9A6E-4D56-A2A3-7C462A7CE155}" type="slidenum">
              <a:rPr lang="en-GB" smtClean="0"/>
              <a:t>15</a:t>
            </a:fld>
            <a:endParaRPr lang="en-GB"/>
          </a:p>
        </p:txBody>
      </p:sp>
    </p:spTree>
    <p:extLst>
      <p:ext uri="{BB962C8B-B14F-4D97-AF65-F5344CB8AC3E}">
        <p14:creationId xmlns:p14="http://schemas.microsoft.com/office/powerpoint/2010/main" val="303819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ending 1</a:t>
            </a:r>
          </a:p>
        </p:txBody>
      </p:sp>
      <p:sp>
        <p:nvSpPr>
          <p:cNvPr id="4" name="Slide Number Placeholder 3"/>
          <p:cNvSpPr>
            <a:spLocks noGrp="1"/>
          </p:cNvSpPr>
          <p:nvPr>
            <p:ph type="sldNum" sz="quarter" idx="5"/>
          </p:nvPr>
        </p:nvSpPr>
        <p:spPr/>
        <p:txBody>
          <a:bodyPr/>
          <a:lstStyle/>
          <a:p>
            <a:fld id="{4DBFB792-9A6E-4D56-A2A3-7C462A7CE155}" type="slidenum">
              <a:rPr lang="en-GB" smtClean="0"/>
              <a:t>16</a:t>
            </a:fld>
            <a:endParaRPr lang="en-GB"/>
          </a:p>
        </p:txBody>
      </p:sp>
    </p:spTree>
    <p:extLst>
      <p:ext uri="{BB962C8B-B14F-4D97-AF65-F5344CB8AC3E}">
        <p14:creationId xmlns:p14="http://schemas.microsoft.com/office/powerpoint/2010/main" val="3803554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ending 2</a:t>
            </a:r>
          </a:p>
        </p:txBody>
      </p:sp>
      <p:sp>
        <p:nvSpPr>
          <p:cNvPr id="4" name="Slide Number Placeholder 3"/>
          <p:cNvSpPr>
            <a:spLocks noGrp="1"/>
          </p:cNvSpPr>
          <p:nvPr>
            <p:ph type="sldNum" sz="quarter" idx="5"/>
          </p:nvPr>
        </p:nvSpPr>
        <p:spPr/>
        <p:txBody>
          <a:bodyPr/>
          <a:lstStyle/>
          <a:p>
            <a:fld id="{4DBFB792-9A6E-4D56-A2A3-7C462A7CE155}" type="slidenum">
              <a:rPr lang="en-GB" smtClean="0"/>
              <a:t>17</a:t>
            </a:fld>
            <a:endParaRPr lang="en-GB"/>
          </a:p>
        </p:txBody>
      </p:sp>
    </p:spTree>
    <p:extLst>
      <p:ext uri="{BB962C8B-B14F-4D97-AF65-F5344CB8AC3E}">
        <p14:creationId xmlns:p14="http://schemas.microsoft.com/office/powerpoint/2010/main" val="60731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a:t>
            </a:r>
            <a:r>
              <a:rPr lang="en-GB" b="0" dirty="0"/>
              <a:t>We’re all seeing a lot about the situation in Ukraine and Russia on the news in recent days, and like so many others across the world, we feel helpless, sad and concerned.</a:t>
            </a:r>
          </a:p>
          <a:p>
            <a:r>
              <a:rPr lang="en-GB" b="0" dirty="0"/>
              <a:t>We’re going to use our time today to pray about these things and bring them before God.</a:t>
            </a:r>
            <a:endParaRPr lang="en-GB" b="1" dirty="0"/>
          </a:p>
        </p:txBody>
      </p:sp>
      <p:sp>
        <p:nvSpPr>
          <p:cNvPr id="4" name="Slide Number Placeholder 3"/>
          <p:cNvSpPr>
            <a:spLocks noGrp="1"/>
          </p:cNvSpPr>
          <p:nvPr>
            <p:ph type="sldNum" sz="quarter" idx="5"/>
          </p:nvPr>
        </p:nvSpPr>
        <p:spPr/>
        <p:txBody>
          <a:bodyPr/>
          <a:lstStyle/>
          <a:p>
            <a:fld id="{4DBFB792-9A6E-4D56-A2A3-7C462A7CE155}" type="slidenum">
              <a:rPr lang="en-GB" smtClean="0"/>
              <a:t>2</a:t>
            </a:fld>
            <a:endParaRPr lang="en-GB"/>
          </a:p>
        </p:txBody>
      </p:sp>
    </p:spTree>
    <p:extLst>
      <p:ext uri="{BB962C8B-B14F-4D97-AF65-F5344CB8AC3E}">
        <p14:creationId xmlns:p14="http://schemas.microsoft.com/office/powerpoint/2010/main" val="2094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It’s hard for us to watch what’s going on, and feel that we can do so little to change things.</a:t>
            </a:r>
          </a:p>
          <a:p>
            <a:r>
              <a:rPr lang="en-GB" b="0" dirty="0"/>
              <a:t>However, we must remember that there are people in Russia who don’t agree with what’s happening in Ukraine, ordinary people like us, and Christians (and people of other faiths as well) in Russia who will be praying for peace and justice – just as there are </a:t>
            </a:r>
            <a:r>
              <a:rPr lang="en-GB" b="1" dirty="0"/>
              <a:t>Christians in the Ukraine </a:t>
            </a:r>
            <a:r>
              <a:rPr lang="en-GB" b="0" dirty="0"/>
              <a:t>praying the same….</a:t>
            </a:r>
          </a:p>
        </p:txBody>
      </p:sp>
      <p:sp>
        <p:nvSpPr>
          <p:cNvPr id="4" name="Slide Number Placeholder 3"/>
          <p:cNvSpPr>
            <a:spLocks noGrp="1"/>
          </p:cNvSpPr>
          <p:nvPr>
            <p:ph type="sldNum" sz="quarter" idx="5"/>
          </p:nvPr>
        </p:nvSpPr>
        <p:spPr/>
        <p:txBody>
          <a:bodyPr/>
          <a:lstStyle/>
          <a:p>
            <a:fld id="{4DBFB792-9A6E-4D56-A2A3-7C462A7CE155}" type="slidenum">
              <a:rPr lang="en-GB" smtClean="0"/>
              <a:t>3</a:t>
            </a:fld>
            <a:endParaRPr lang="en-GB"/>
          </a:p>
        </p:txBody>
      </p:sp>
    </p:spTree>
    <p:extLst>
      <p:ext uri="{BB962C8B-B14F-4D97-AF65-F5344CB8AC3E}">
        <p14:creationId xmlns:p14="http://schemas.microsoft.com/office/powerpoint/2010/main" val="58354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4: </a:t>
            </a:r>
            <a:r>
              <a:rPr lang="en-GB" b="0" dirty="0"/>
              <a:t>There are also people all over the world who are standing with the people of Ukraine: many cities have lit up their famous landmarks with the blue and yellow colours of the Ukrainian flag to show their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I wonder what we might do to show our concern today, and in the days that lie ahead?.... [you might want to create time to talk about this here, or at another point]</a:t>
            </a:r>
          </a:p>
        </p:txBody>
      </p:sp>
      <p:sp>
        <p:nvSpPr>
          <p:cNvPr id="4" name="Slide Number Placeholder 3"/>
          <p:cNvSpPr>
            <a:spLocks noGrp="1"/>
          </p:cNvSpPr>
          <p:nvPr>
            <p:ph type="sldNum" sz="quarter" idx="5"/>
          </p:nvPr>
        </p:nvSpPr>
        <p:spPr/>
        <p:txBody>
          <a:bodyPr/>
          <a:lstStyle/>
          <a:p>
            <a:fld id="{4DBFB792-9A6E-4D56-A2A3-7C462A7CE155}" type="slidenum">
              <a:rPr lang="en-GB" smtClean="0"/>
              <a:t>4</a:t>
            </a:fld>
            <a:endParaRPr lang="en-GB"/>
          </a:p>
        </p:txBody>
      </p:sp>
    </p:spTree>
    <p:extLst>
      <p:ext uri="{BB962C8B-B14F-4D97-AF65-F5344CB8AC3E}">
        <p14:creationId xmlns:p14="http://schemas.microsoft.com/office/powerpoint/2010/main" val="248982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dirty="0"/>
              <a:t>A long time ago, another group of people were living in hard times.</a:t>
            </a:r>
          </a:p>
          <a:p>
            <a:r>
              <a:rPr lang="en-GB" dirty="0"/>
              <a:t>God’s people, the Israelites, were being treated cruelly by the Egyptians. The people cried out to God for help.</a:t>
            </a:r>
          </a:p>
          <a:p>
            <a:r>
              <a:rPr lang="en-GB" dirty="0"/>
              <a:t>Listen to these words from Exodus chapter 2 verse 24: </a:t>
            </a:r>
          </a:p>
          <a:p>
            <a:r>
              <a:rPr lang="en-US" b="1" i="0" dirty="0">
                <a:solidFill>
                  <a:srgbClr val="000000"/>
                </a:solidFill>
                <a:effectLst/>
                <a:latin typeface="system-ui"/>
              </a:rPr>
              <a:t>“God heard their cries, and he remembered the agreement he had made with Abraham, Isaac and Jacob. God saw the troubles of the people of Israel, and he was concerned about them.”</a:t>
            </a:r>
          </a:p>
          <a:p>
            <a:r>
              <a:rPr lang="en-US" b="0" i="0" dirty="0">
                <a:solidFill>
                  <a:srgbClr val="000000"/>
                </a:solidFill>
                <a:effectLst/>
                <a:latin typeface="system-ui"/>
              </a:rPr>
              <a:t>I wonder if you noticed two short phrases in particular?</a:t>
            </a:r>
          </a:p>
          <a:p>
            <a:r>
              <a:rPr lang="en-US" b="1" i="0" dirty="0">
                <a:solidFill>
                  <a:srgbClr val="000000"/>
                </a:solidFill>
                <a:effectLst/>
                <a:latin typeface="system-ui"/>
              </a:rPr>
              <a:t>God heard….   God saw…. </a:t>
            </a:r>
            <a:r>
              <a:rPr lang="en-US" b="0" i="0" dirty="0">
                <a:solidFill>
                  <a:srgbClr val="000000"/>
                </a:solidFill>
                <a:effectLst/>
                <a:latin typeface="system-ui"/>
              </a:rPr>
              <a:t>God heard the cries of his people and saw what was going on.</a:t>
            </a:r>
          </a:p>
        </p:txBody>
      </p:sp>
      <p:sp>
        <p:nvSpPr>
          <p:cNvPr id="4" name="Slide Number Placeholder 3"/>
          <p:cNvSpPr>
            <a:spLocks noGrp="1"/>
          </p:cNvSpPr>
          <p:nvPr>
            <p:ph type="sldNum" sz="quarter" idx="5"/>
          </p:nvPr>
        </p:nvSpPr>
        <p:spPr/>
        <p:txBody>
          <a:bodyPr/>
          <a:lstStyle/>
          <a:p>
            <a:fld id="{4DBFB792-9A6E-4D56-A2A3-7C462A7CE155}" type="slidenum">
              <a:rPr lang="en-GB" smtClean="0"/>
              <a:t>5</a:t>
            </a:fld>
            <a:endParaRPr lang="en-GB"/>
          </a:p>
        </p:txBody>
      </p:sp>
    </p:spTree>
    <p:extLst>
      <p:ext uri="{BB962C8B-B14F-4D97-AF65-F5344CB8AC3E}">
        <p14:creationId xmlns:p14="http://schemas.microsoft.com/office/powerpoint/2010/main" val="380163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b="0" dirty="0"/>
              <a:t>Christians believe that God still hears and God still sees </a:t>
            </a:r>
            <a:r>
              <a:rPr lang="en-GB" dirty="0"/>
              <a:t>all that’s going on in our world today. This weekend, churches all over the world will have been filled with people bringing </a:t>
            </a:r>
            <a:r>
              <a:rPr lang="en-GB" i="1" dirty="0"/>
              <a:t>their</a:t>
            </a:r>
            <a:r>
              <a:rPr lang="en-GB" dirty="0"/>
              <a:t> concerns about what they have been hearing and seeing to God, and we are going to do the same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6</a:t>
            </a:fld>
            <a:endParaRPr lang="en-GB"/>
          </a:p>
        </p:txBody>
      </p:sp>
    </p:spTree>
    <p:extLst>
      <p:ext uri="{BB962C8B-B14F-4D97-AF65-F5344CB8AC3E}">
        <p14:creationId xmlns:p14="http://schemas.microsoft.com/office/powerpoint/2010/main" val="136440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But s</a:t>
            </a:r>
            <a:r>
              <a:rPr lang="en-GB" dirty="0"/>
              <a:t>ometimes it’s hard to know quite what to say, or how to say it.</a:t>
            </a:r>
          </a:p>
          <a:p>
            <a:r>
              <a:rPr lang="en-GB" dirty="0"/>
              <a:t>Christians will often turn to the words of King David’s Psalms to help them – and we’re going to do the same to help us. Listen to these words </a:t>
            </a:r>
            <a:r>
              <a:rPr lang="en-GB" b="1" dirty="0"/>
              <a:t>[each phrase animates separately. </a:t>
            </a:r>
            <a:r>
              <a:rPr lang="en-GB" b="0" dirty="0"/>
              <a:t>Read them out and if necessary, explain any unfamiliar words to children</a:t>
            </a:r>
            <a:r>
              <a:rPr lang="en-GB" b="1" dirty="0"/>
              <a:t>]</a:t>
            </a:r>
          </a:p>
          <a:p>
            <a:r>
              <a:rPr lang="en-GB" b="0" dirty="0"/>
              <a:t>King David prayed words like these often: he lived through times of war and times of peace – and he knew from his own experience how God was with him, that God heard, God saw and God answered.</a:t>
            </a:r>
          </a:p>
          <a:p>
            <a:r>
              <a:rPr lang="en-GB" dirty="0"/>
              <a:t>As we think about the situations we see – and the people who are caught up in the middle of them all – these words written by King David give us permission to express our concerns, and our desires for justice and peace, bringing them before God who sees and hears, and answers.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7</a:t>
            </a:fld>
            <a:endParaRPr lang="en-GB"/>
          </a:p>
        </p:txBody>
      </p:sp>
    </p:spTree>
    <p:extLst>
      <p:ext uri="{BB962C8B-B14F-4D97-AF65-F5344CB8AC3E}">
        <p14:creationId xmlns:p14="http://schemas.microsoft.com/office/powerpoint/2010/main" val="124704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W</a:t>
            </a:r>
            <a:r>
              <a:rPr lang="en-GB" dirty="0"/>
              <a:t>e’re going to use some of those words to help us to pray now; you can join me if you’d like to, or if praying is not something that you’re comfortable with, then hold your own thoughts in your head and heart.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challenge of praying this prayer is that we may not always know that our prayers have been answered – but we can be sure that God hears what we pray. So, let’s pray with confidence and compassion….</a:t>
            </a:r>
          </a:p>
          <a:p>
            <a:endParaRPr lang="en-GB" dirty="0"/>
          </a:p>
          <a:p>
            <a:r>
              <a:rPr lang="en-GB" dirty="0"/>
              <a:t>When I say the words </a:t>
            </a:r>
            <a:r>
              <a:rPr lang="en-GB" b="1" dirty="0"/>
              <a:t>‘We call to you in our distress’, </a:t>
            </a:r>
            <a:r>
              <a:rPr lang="en-GB" dirty="0"/>
              <a:t>you can join me with </a:t>
            </a:r>
            <a:r>
              <a:rPr lang="en-GB" b="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8</a:t>
            </a:fld>
            <a:endParaRPr lang="en-GB"/>
          </a:p>
        </p:txBody>
      </p:sp>
    </p:spTree>
    <p:extLst>
      <p:ext uri="{BB962C8B-B14F-4D97-AF65-F5344CB8AC3E}">
        <p14:creationId xmlns:p14="http://schemas.microsoft.com/office/powerpoint/2010/main" val="78728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b="0" dirty="0"/>
              <a:t>God who hears and sees, </a:t>
            </a:r>
          </a:p>
          <a:p>
            <a:r>
              <a:rPr lang="en-GB" b="0" dirty="0"/>
              <a:t>We bring to you the people of  Ukraine</a:t>
            </a:r>
          </a:p>
          <a:p>
            <a:r>
              <a:rPr lang="en-GB" b="0" dirty="0"/>
              <a:t>May you comfort them and bring peace to their homes and to their hearts</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9</a:t>
            </a:fld>
            <a:endParaRPr lang="en-GB"/>
          </a:p>
        </p:txBody>
      </p:sp>
    </p:spTree>
    <p:extLst>
      <p:ext uri="{BB962C8B-B14F-4D97-AF65-F5344CB8AC3E}">
        <p14:creationId xmlns:p14="http://schemas.microsoft.com/office/powerpoint/2010/main" val="17862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73081E-268F-4DE7-9544-9E6B497F76BA}" type="datetimeFigureOut">
              <a:rPr lang="en-GB" smtClean="0"/>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388074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3081E-268F-4DE7-9544-9E6B497F76BA}" type="datetimeFigureOut">
              <a:rPr lang="en-GB" smtClean="0"/>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199937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3081E-268F-4DE7-9544-9E6B497F76BA}" type="datetimeFigureOut">
              <a:rPr lang="en-GB" smtClean="0"/>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209115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3081E-268F-4DE7-9544-9E6B497F76BA}" type="datetimeFigureOut">
              <a:rPr lang="en-GB" smtClean="0"/>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149488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3081E-268F-4DE7-9544-9E6B497F76BA}" type="datetimeFigureOut">
              <a:rPr lang="en-GB" smtClean="0"/>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33863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73081E-268F-4DE7-9544-9E6B497F76BA}" type="datetimeFigureOut">
              <a:rPr lang="en-GB" smtClean="0"/>
              <a:t>01/03/2022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17377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73081E-268F-4DE7-9544-9E6B497F76BA}" type="datetimeFigureOut">
              <a:rPr lang="en-GB" smtClean="0"/>
              <a:t>01/03/2022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23603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73081E-268F-4DE7-9544-9E6B497F76BA}" type="datetimeFigureOut">
              <a:rPr lang="en-GB" smtClean="0"/>
              <a:t>01/03/2022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9059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3081E-268F-4DE7-9544-9E6B497F76BA}" type="datetimeFigureOut">
              <a:rPr lang="en-GB" smtClean="0"/>
              <a:t>01/03/2022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18965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73081E-268F-4DE7-9544-9E6B497F76BA}" type="datetimeFigureOut">
              <a:rPr lang="en-GB" smtClean="0"/>
              <a:t>01/03/2022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40835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73081E-268F-4DE7-9544-9E6B497F76BA}" type="datetimeFigureOut">
              <a:rPr lang="en-GB" smtClean="0"/>
              <a:t>01/03/2022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53EAC-017A-4F2F-84A7-112FF8BD5C1D}" type="slidenum">
              <a:rPr lang="en-GB" smtClean="0"/>
              <a:t>‹#›</a:t>
            </a:fld>
            <a:endParaRPr lang="en-GB"/>
          </a:p>
        </p:txBody>
      </p:sp>
    </p:spTree>
    <p:extLst>
      <p:ext uri="{BB962C8B-B14F-4D97-AF65-F5344CB8AC3E}">
        <p14:creationId xmlns:p14="http://schemas.microsoft.com/office/powerpoint/2010/main" val="57500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3081E-268F-4DE7-9544-9E6B497F76BA}" type="datetimeFigureOut">
              <a:rPr lang="en-GB" smtClean="0"/>
              <a:t>01/03/2022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53EAC-017A-4F2F-84A7-112FF8BD5C1D}" type="slidenum">
              <a:rPr lang="en-GB" smtClean="0"/>
              <a:t>‹#›</a:t>
            </a:fld>
            <a:endParaRPr lang="en-GB"/>
          </a:p>
        </p:txBody>
      </p:sp>
    </p:spTree>
    <p:extLst>
      <p:ext uri="{BB962C8B-B14F-4D97-AF65-F5344CB8AC3E}">
        <p14:creationId xmlns:p14="http://schemas.microsoft.com/office/powerpoint/2010/main" val="85222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tm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hape, rectangle&#10;&#10;Description automatically generated">
            <a:extLst>
              <a:ext uri="{FF2B5EF4-FFF2-40B4-BE49-F238E27FC236}">
                <a16:creationId xmlns:a16="http://schemas.microsoft.com/office/drawing/2014/main" id="{F38D8966-3DFE-4F09-B5F6-B3AF3FDCC188}"/>
              </a:ext>
            </a:extLst>
          </p:cNvPr>
          <p:cNvPicPr>
            <a:picLocks noChangeAspect="1"/>
          </p:cNvPicPr>
          <p:nvPr/>
        </p:nvPicPr>
        <p:blipFill rotWithShape="1">
          <a:blip r:embed="rId4">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sp>
        <p:nvSpPr>
          <p:cNvPr id="2" name="Oval Callout 1">
            <a:extLst>
              <a:ext uri="{FF2B5EF4-FFF2-40B4-BE49-F238E27FC236}">
                <a16:creationId xmlns:a16="http://schemas.microsoft.com/office/drawing/2014/main" id="{73542EB5-3EF5-4BCF-A4C0-91CAF8C433F1}"/>
              </a:ext>
            </a:extLst>
          </p:cNvPr>
          <p:cNvSpPr/>
          <p:nvPr/>
        </p:nvSpPr>
        <p:spPr>
          <a:xfrm>
            <a:off x="161637" y="200472"/>
            <a:ext cx="8820726" cy="2407790"/>
          </a:xfrm>
          <a:prstGeom prst="wedgeEllipseCallout">
            <a:avLst>
              <a:gd name="adj1" fmla="val -46509"/>
              <a:gd name="adj2" fmla="val 81065"/>
            </a:avLst>
          </a:prstGeom>
          <a:solidFill>
            <a:srgbClr val="FFDF57"/>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solidFill>
                  <a:schemeClr val="tx1"/>
                </a:solidFill>
                <a:effectLst/>
                <a:uLnTx/>
                <a:uFillTx/>
                <a:latin typeface="Century Gothic"/>
                <a:ea typeface="+mn-ea"/>
                <a:cs typeface="Century Gothic"/>
              </a:rPr>
              <a:t>We are here together</a:t>
            </a:r>
            <a:r>
              <a:rPr kumimoji="0" lang="en-GB" sz="4000" b="1" i="0" u="none" strike="noStrike" kern="1200" cap="none" spc="0" normalizeH="0" baseline="0" noProof="0" dirty="0">
                <a:solidFill>
                  <a:schemeClr val="tx1"/>
                </a:solidFill>
                <a:effectLst/>
                <a:uLnTx/>
                <a:uFillTx/>
                <a:latin typeface="Century Gothic"/>
                <a:ea typeface="+mn-ea"/>
                <a:cs typeface="Century Gothic"/>
              </a:rPr>
              <a:t> in our school family. May God be with us…</a:t>
            </a:r>
            <a:endParaRPr kumimoji="0" lang="en-US" sz="4000" b="1" i="0" u="none" strike="noStrike" kern="1200" cap="none" spc="0" normalizeH="0" baseline="0" noProof="0" dirty="0">
              <a:solidFill>
                <a:schemeClr val="tx1"/>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76CD951D-AB06-47FF-9E58-1CE0C7B5865F}"/>
              </a:ext>
            </a:extLst>
          </p:cNvPr>
          <p:cNvSpPr/>
          <p:nvPr/>
        </p:nvSpPr>
        <p:spPr>
          <a:xfrm>
            <a:off x="1187450" y="3113672"/>
            <a:ext cx="7577704" cy="1229729"/>
          </a:xfrm>
          <a:prstGeom prst="wedgeEllipseCallout">
            <a:avLst>
              <a:gd name="adj1" fmla="val -23049"/>
              <a:gd name="adj2" fmla="val 94598"/>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...and watch over us.</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3076" name="Group 18">
            <a:extLst>
              <a:ext uri="{FF2B5EF4-FFF2-40B4-BE49-F238E27FC236}">
                <a16:creationId xmlns:a16="http://schemas.microsoft.com/office/drawing/2014/main" id="{D15298FB-F079-4D07-8240-EF54E5205B9D}"/>
              </a:ext>
            </a:extLst>
          </p:cNvPr>
          <p:cNvGrpSpPr>
            <a:grpSpLocks/>
          </p:cNvGrpSpPr>
          <p:nvPr/>
        </p:nvGrpSpPr>
        <p:grpSpPr bwMode="auto">
          <a:xfrm>
            <a:off x="1187450" y="4233863"/>
            <a:ext cx="5480050" cy="2976562"/>
            <a:chOff x="35496" y="4566894"/>
            <a:chExt cx="4932505" cy="2678530"/>
          </a:xfrm>
        </p:grpSpPr>
        <p:pic>
          <p:nvPicPr>
            <p:cNvPr id="8" name="Graphic 7" descr="Children with solid fill">
              <a:extLst>
                <a:ext uri="{FF2B5EF4-FFF2-40B4-BE49-F238E27FC236}">
                  <a16:creationId xmlns:a16="http://schemas.microsoft.com/office/drawing/2014/main" id="{8691BD11-0B18-4C10-B576-D33F9D2EA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4581179"/>
              <a:ext cx="2664868" cy="2664245"/>
            </a:xfrm>
            <a:prstGeom prst="rect">
              <a:avLst/>
            </a:prstGeom>
          </p:spPr>
        </p:pic>
        <p:pic>
          <p:nvPicPr>
            <p:cNvPr id="12" name="Graphic 11" descr="Children with solid fill">
              <a:extLst>
                <a:ext uri="{FF2B5EF4-FFF2-40B4-BE49-F238E27FC236}">
                  <a16:creationId xmlns:a16="http://schemas.microsoft.com/office/drawing/2014/main" id="{28C4AFBC-272A-4DCB-8CB7-CD169FA1C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134" y="4566894"/>
              <a:ext cx="2664867" cy="2664245"/>
            </a:xfrm>
            <a:prstGeom prst="rect">
              <a:avLst/>
            </a:prstGeom>
          </p:spPr>
        </p:pic>
      </p:grpSp>
      <p:pic>
        <p:nvPicPr>
          <p:cNvPr id="21" name="Graphic 20" descr="Woman with solid fill">
            <a:extLst>
              <a:ext uri="{FF2B5EF4-FFF2-40B4-BE49-F238E27FC236}">
                <a16:creationId xmlns:a16="http://schemas.microsoft.com/office/drawing/2014/main" id="{99F33A43-F78E-4A6F-A9AF-6F49213373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75" y="4287838"/>
            <a:ext cx="2236788" cy="2236787"/>
          </a:xfrm>
          <a:prstGeom prst="rect">
            <a:avLst/>
          </a:prstGeom>
        </p:spPr>
      </p:pic>
      <p:pic>
        <p:nvPicPr>
          <p:cNvPr id="23" name="Graphic 22" descr="Man with solid fill">
            <a:extLst>
              <a:ext uri="{FF2B5EF4-FFF2-40B4-BE49-F238E27FC236}">
                <a16:creationId xmlns:a16="http://schemas.microsoft.com/office/drawing/2014/main" id="{EAC22C36-99D3-4DBA-BD35-57CC9B76E4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425" y="4260850"/>
            <a:ext cx="2232025" cy="2232025"/>
          </a:xfrm>
          <a:prstGeom prst="rect">
            <a:avLst/>
          </a:prstGeom>
        </p:spPr>
      </p:pic>
      <p:pic>
        <p:nvPicPr>
          <p:cNvPr id="24" name="Graphic 23" descr="Woman with solid fill">
            <a:extLst>
              <a:ext uri="{FF2B5EF4-FFF2-40B4-BE49-F238E27FC236}">
                <a16:creationId xmlns:a16="http://schemas.microsoft.com/office/drawing/2014/main" id="{3D9817A3-FA03-49E5-AE9D-82E47798F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6438" y="4249738"/>
            <a:ext cx="2236787" cy="2236787"/>
          </a:xfrm>
          <a:prstGeom prst="rect">
            <a:avLst/>
          </a:prstGeom>
        </p:spPr>
      </p:pic>
      <p:pic>
        <p:nvPicPr>
          <p:cNvPr id="25" name="Graphic 24" descr="Heart with solid fill">
            <a:extLst>
              <a:ext uri="{FF2B5EF4-FFF2-40B4-BE49-F238E27FC236}">
                <a16:creationId xmlns:a16="http://schemas.microsoft.com/office/drawing/2014/main" id="{257FF887-E50E-40D0-8ACF-3A13B63DD9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650" y="4875213"/>
            <a:ext cx="396875" cy="398462"/>
          </a:xfrm>
          <a:prstGeom prst="rect">
            <a:avLst/>
          </a:prstGeom>
        </p:spPr>
      </p:pic>
      <p:pic>
        <p:nvPicPr>
          <p:cNvPr id="26" name="Graphic 25" descr="Heart with solid fill">
            <a:extLst>
              <a:ext uri="{FF2B5EF4-FFF2-40B4-BE49-F238E27FC236}">
                <a16:creationId xmlns:a16="http://schemas.microsoft.com/office/drawing/2014/main" id="{849121B7-7523-4E8F-8908-496821C43D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7850" y="4829175"/>
            <a:ext cx="396875" cy="396875"/>
          </a:xfrm>
          <a:prstGeom prst="rect">
            <a:avLst/>
          </a:prstGeom>
        </p:spPr>
      </p:pic>
      <p:pic>
        <p:nvPicPr>
          <p:cNvPr id="27" name="Graphic 26" descr="Heart with solid fill">
            <a:extLst>
              <a:ext uri="{FF2B5EF4-FFF2-40B4-BE49-F238E27FC236}">
                <a16:creationId xmlns:a16="http://schemas.microsoft.com/office/drawing/2014/main" id="{4215BAC1-9067-4DF1-A326-2E692A47C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0363" y="4819650"/>
            <a:ext cx="396875" cy="396875"/>
          </a:xfrm>
          <a:prstGeom prst="rect">
            <a:avLst/>
          </a:prstGeom>
        </p:spPr>
      </p:pic>
      <p:pic>
        <p:nvPicPr>
          <p:cNvPr id="28" name="Graphic 27" descr="Heart with solid fill">
            <a:extLst>
              <a:ext uri="{FF2B5EF4-FFF2-40B4-BE49-F238E27FC236}">
                <a16:creationId xmlns:a16="http://schemas.microsoft.com/office/drawing/2014/main" id="{7F2A56DB-137E-4310-9072-561E377556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3063" y="5453063"/>
            <a:ext cx="365125" cy="365125"/>
          </a:xfrm>
          <a:prstGeom prst="rect">
            <a:avLst/>
          </a:prstGeom>
        </p:spPr>
      </p:pic>
      <p:pic>
        <p:nvPicPr>
          <p:cNvPr id="29" name="Graphic 28" descr="Heart with solid fill">
            <a:extLst>
              <a:ext uri="{FF2B5EF4-FFF2-40B4-BE49-F238E27FC236}">
                <a16:creationId xmlns:a16="http://schemas.microsoft.com/office/drawing/2014/main" id="{1E24C019-287B-4CFE-9416-20B99C2C78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4725" y="5453063"/>
            <a:ext cx="365125" cy="365125"/>
          </a:xfrm>
          <a:prstGeom prst="rect">
            <a:avLst/>
          </a:prstGeom>
        </p:spPr>
      </p:pic>
      <p:pic>
        <p:nvPicPr>
          <p:cNvPr id="30" name="Graphic 29" descr="Heart with solid fill">
            <a:extLst>
              <a:ext uri="{FF2B5EF4-FFF2-40B4-BE49-F238E27FC236}">
                <a16:creationId xmlns:a16="http://schemas.microsoft.com/office/drawing/2014/main" id="{A3CD4DEE-C225-427B-B0CF-1F2ACE4448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4488" y="5449888"/>
            <a:ext cx="365125" cy="365125"/>
          </a:xfrm>
          <a:prstGeom prst="rect">
            <a:avLst/>
          </a:prstGeom>
        </p:spPr>
      </p:pic>
      <p:pic>
        <p:nvPicPr>
          <p:cNvPr id="31" name="Graphic 30" descr="Heart with solid fill">
            <a:extLst>
              <a:ext uri="{FF2B5EF4-FFF2-40B4-BE49-F238E27FC236}">
                <a16:creationId xmlns:a16="http://schemas.microsoft.com/office/drawing/2014/main" id="{210F82EB-A6F1-4602-B0C2-C625A4A93A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6150" y="5445125"/>
            <a:ext cx="365125" cy="365125"/>
          </a:xfrm>
          <a:prstGeom prst="rect">
            <a:avLst/>
          </a:prstGeom>
        </p:spPr>
      </p:pic>
      <p:pic>
        <p:nvPicPr>
          <p:cNvPr id="32" name="Graphic 31" descr="Heart with solid fill">
            <a:extLst>
              <a:ext uri="{FF2B5EF4-FFF2-40B4-BE49-F238E27FC236}">
                <a16:creationId xmlns:a16="http://schemas.microsoft.com/office/drawing/2014/main" id="{293DB259-F9D4-4A8D-9434-6E69EB1CC3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2425" y="5453063"/>
            <a:ext cx="366713" cy="365125"/>
          </a:xfrm>
          <a:prstGeom prst="rect">
            <a:avLst/>
          </a:prstGeom>
        </p:spPr>
      </p:pic>
      <p:pic>
        <p:nvPicPr>
          <p:cNvPr id="33" name="Graphic 32" descr="Heart with solid fill">
            <a:extLst>
              <a:ext uri="{FF2B5EF4-FFF2-40B4-BE49-F238E27FC236}">
                <a16:creationId xmlns:a16="http://schemas.microsoft.com/office/drawing/2014/main" id="{D379DD6D-C255-46DF-A213-6B50149F16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1550" y="5453063"/>
            <a:ext cx="366713" cy="365125"/>
          </a:xfrm>
          <a:prstGeom prst="rect">
            <a:avLst/>
          </a:prstGeom>
        </p:spPr>
      </p:pic>
      <p:pic>
        <p:nvPicPr>
          <p:cNvPr id="34" name="Graphic 33" descr="Heart with solid fill">
            <a:extLst>
              <a:ext uri="{FF2B5EF4-FFF2-40B4-BE49-F238E27FC236}">
                <a16:creationId xmlns:a16="http://schemas.microsoft.com/office/drawing/2014/main" id="{65AB0B16-EA94-4CA0-A6D9-44B8F82770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2263" y="5418138"/>
            <a:ext cx="365125" cy="365125"/>
          </a:xfrm>
          <a:prstGeom prst="rect">
            <a:avLst/>
          </a:prstGeom>
        </p:spPr>
      </p:pic>
      <p:pic>
        <p:nvPicPr>
          <p:cNvPr id="35" name="Graphic 34" descr="Heart with solid fill">
            <a:extLst>
              <a:ext uri="{FF2B5EF4-FFF2-40B4-BE49-F238E27FC236}">
                <a16:creationId xmlns:a16="http://schemas.microsoft.com/office/drawing/2014/main" id="{05B18860-BFC9-4DF0-9694-A3C6DACEB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2338" y="5445125"/>
            <a:ext cx="366712" cy="3651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pic>
        <p:nvPicPr>
          <p:cNvPr id="3" name="Picture 2" descr="A close-up of hands shaking&#10;&#10;Description automatically generated with medium confidence">
            <a:extLst>
              <a:ext uri="{FF2B5EF4-FFF2-40B4-BE49-F238E27FC236}">
                <a16:creationId xmlns:a16="http://schemas.microsoft.com/office/drawing/2014/main" id="{671C5BC5-F89B-4F9A-80CF-DF1B3337A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300" y="7380"/>
            <a:ext cx="5105400" cy="3408918"/>
          </a:xfrm>
          <a:prstGeom prst="rect">
            <a:avLst/>
          </a:prstGeom>
          <a:ln>
            <a:solidFill>
              <a:schemeClr val="bg1"/>
            </a:solidFill>
          </a:ln>
        </p:spPr>
      </p:pic>
      <p:sp>
        <p:nvSpPr>
          <p:cNvPr id="9" name="TextBox 8">
            <a:extLst>
              <a:ext uri="{FF2B5EF4-FFF2-40B4-BE49-F238E27FC236}">
                <a16:creationId xmlns:a16="http://schemas.microsoft.com/office/drawing/2014/main" id="{2C29CB4F-FBF6-49B3-830E-445F7C6F5F76}"/>
              </a:ext>
            </a:extLst>
          </p:cNvPr>
          <p:cNvSpPr txBox="1"/>
          <p:nvPr/>
        </p:nvSpPr>
        <p:spPr>
          <a:xfrm>
            <a:off x="-2334" y="4230344"/>
            <a:ext cx="9144000" cy="769441"/>
          </a:xfrm>
          <a:prstGeom prst="rect">
            <a:avLst/>
          </a:prstGeom>
          <a:noFill/>
        </p:spPr>
        <p:txBody>
          <a:bodyPr wrap="square" rtlCol="0">
            <a:spAutoFit/>
          </a:bodyPr>
          <a:lstStyle/>
          <a:p>
            <a:pPr algn="ctr"/>
            <a:r>
              <a:rPr lang="en-GB" sz="4400" b="1" dirty="0">
                <a:latin typeface="Century Gothic" panose="020B0502020202020204" pitchFamily="34" charset="0"/>
              </a:rPr>
              <a:t>We call to you in our distress…</a:t>
            </a:r>
          </a:p>
        </p:txBody>
      </p:sp>
      <p:sp>
        <p:nvSpPr>
          <p:cNvPr id="10" name="TextBox 9">
            <a:extLst>
              <a:ext uri="{FF2B5EF4-FFF2-40B4-BE49-F238E27FC236}">
                <a16:creationId xmlns:a16="http://schemas.microsoft.com/office/drawing/2014/main" id="{40DBE8C7-1087-475F-B9C5-71E68ED77091}"/>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latin typeface="Century Gothic" panose="020B0502020202020204" pitchFamily="34" charset="0"/>
              </a:rPr>
              <a:t>We trust you to answer us.</a:t>
            </a:r>
          </a:p>
        </p:txBody>
      </p:sp>
    </p:spTree>
    <p:extLst>
      <p:ext uri="{BB962C8B-B14F-4D97-AF65-F5344CB8AC3E}">
        <p14:creationId xmlns:p14="http://schemas.microsoft.com/office/powerpoint/2010/main" val="748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pic>
        <p:nvPicPr>
          <p:cNvPr id="3" name="Picture 2" descr="A picture containing building material&#10;&#10;Description automatically generated">
            <a:extLst>
              <a:ext uri="{FF2B5EF4-FFF2-40B4-BE49-F238E27FC236}">
                <a16:creationId xmlns:a16="http://schemas.microsoft.com/office/drawing/2014/main" id="{6AF0727A-74FE-4A32-89BD-EFCC9AF77FEA}"/>
              </a:ext>
            </a:extLst>
          </p:cNvPr>
          <p:cNvPicPr>
            <a:picLocks noChangeAspect="1"/>
          </p:cNvPicPr>
          <p:nvPr/>
        </p:nvPicPr>
        <p:blipFill rotWithShape="1">
          <a:blip r:embed="rId5">
            <a:extLst>
              <a:ext uri="{28A0092B-C50C-407E-A947-70E740481C1C}">
                <a14:useLocalDpi xmlns:a14="http://schemas.microsoft.com/office/drawing/2010/main" val="0"/>
              </a:ext>
            </a:extLst>
          </a:blip>
          <a:srcRect t="12310" b="10425"/>
          <a:stretch/>
        </p:blipFill>
        <p:spPr>
          <a:xfrm>
            <a:off x="1248733" y="0"/>
            <a:ext cx="6646534" cy="3429000"/>
          </a:xfrm>
          <a:prstGeom prst="rect">
            <a:avLst/>
          </a:prstGeom>
          <a:ln>
            <a:solidFill>
              <a:schemeClr val="bg1"/>
            </a:solidFill>
          </a:ln>
        </p:spPr>
      </p:pic>
      <p:sp>
        <p:nvSpPr>
          <p:cNvPr id="9" name="TextBox 8">
            <a:extLst>
              <a:ext uri="{FF2B5EF4-FFF2-40B4-BE49-F238E27FC236}">
                <a16:creationId xmlns:a16="http://schemas.microsoft.com/office/drawing/2014/main" id="{975EAB51-F802-4187-A965-C6785324B4E2}"/>
              </a:ext>
            </a:extLst>
          </p:cNvPr>
          <p:cNvSpPr txBox="1"/>
          <p:nvPr/>
        </p:nvSpPr>
        <p:spPr>
          <a:xfrm>
            <a:off x="-2334" y="4230344"/>
            <a:ext cx="9144000" cy="769441"/>
          </a:xfrm>
          <a:prstGeom prst="rect">
            <a:avLst/>
          </a:prstGeom>
          <a:noFill/>
        </p:spPr>
        <p:txBody>
          <a:bodyPr wrap="square" rtlCol="0">
            <a:spAutoFit/>
          </a:bodyPr>
          <a:lstStyle/>
          <a:p>
            <a:pPr algn="ctr"/>
            <a:r>
              <a:rPr lang="en-GB" sz="4400" b="1" dirty="0">
                <a:latin typeface="Century Gothic" panose="020B0502020202020204" pitchFamily="34" charset="0"/>
              </a:rPr>
              <a:t>We call to you in our distress…</a:t>
            </a:r>
          </a:p>
        </p:txBody>
      </p:sp>
      <p:sp>
        <p:nvSpPr>
          <p:cNvPr id="10" name="TextBox 9">
            <a:extLst>
              <a:ext uri="{FF2B5EF4-FFF2-40B4-BE49-F238E27FC236}">
                <a16:creationId xmlns:a16="http://schemas.microsoft.com/office/drawing/2014/main" id="{84F21936-BA2C-48B7-82AF-8251E0F071BF}"/>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latin typeface="Century Gothic" panose="020B0502020202020204" pitchFamily="34" charset="0"/>
              </a:rPr>
              <a:t>We trust you to answer us.</a:t>
            </a:r>
          </a:p>
        </p:txBody>
      </p:sp>
    </p:spTree>
    <p:extLst>
      <p:ext uri="{BB962C8B-B14F-4D97-AF65-F5344CB8AC3E}">
        <p14:creationId xmlns:p14="http://schemas.microsoft.com/office/powerpoint/2010/main" val="55841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sp>
        <p:nvSpPr>
          <p:cNvPr id="8" name="TextBox 7">
            <a:extLst>
              <a:ext uri="{FF2B5EF4-FFF2-40B4-BE49-F238E27FC236}">
                <a16:creationId xmlns:a16="http://schemas.microsoft.com/office/drawing/2014/main" id="{48E9B106-E471-4AD0-B344-D5740F9B12D4}"/>
              </a:ext>
            </a:extLst>
          </p:cNvPr>
          <p:cNvSpPr txBox="1"/>
          <p:nvPr/>
        </p:nvSpPr>
        <p:spPr>
          <a:xfrm>
            <a:off x="-2334" y="4230344"/>
            <a:ext cx="9144000" cy="769441"/>
          </a:xfrm>
          <a:prstGeom prst="rect">
            <a:avLst/>
          </a:prstGeom>
          <a:noFill/>
        </p:spPr>
        <p:txBody>
          <a:bodyPr wrap="square" rtlCol="0">
            <a:spAutoFit/>
          </a:bodyPr>
          <a:lstStyle/>
          <a:p>
            <a:pPr algn="ctr"/>
            <a:r>
              <a:rPr lang="en-GB" sz="4400" b="1" dirty="0">
                <a:latin typeface="Century Gothic" panose="020B0502020202020204" pitchFamily="34" charset="0"/>
              </a:rPr>
              <a:t>We call to you in our distress…</a:t>
            </a:r>
          </a:p>
        </p:txBody>
      </p:sp>
      <p:sp>
        <p:nvSpPr>
          <p:cNvPr id="9" name="TextBox 8">
            <a:extLst>
              <a:ext uri="{FF2B5EF4-FFF2-40B4-BE49-F238E27FC236}">
                <a16:creationId xmlns:a16="http://schemas.microsoft.com/office/drawing/2014/main" id="{26D0D347-0081-4887-88B0-FCE719DC03CC}"/>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latin typeface="Century Gothic" panose="020B0502020202020204" pitchFamily="34" charset="0"/>
              </a:rPr>
              <a:t>We trust you to answer us.</a:t>
            </a:r>
          </a:p>
        </p:txBody>
      </p:sp>
      <p:pic>
        <p:nvPicPr>
          <p:cNvPr id="4" name="Picture 3" descr="A picture containing person, cloud&#10;&#10;Description automatically generated">
            <a:extLst>
              <a:ext uri="{FF2B5EF4-FFF2-40B4-BE49-F238E27FC236}">
                <a16:creationId xmlns:a16="http://schemas.microsoft.com/office/drawing/2014/main" id="{D3BED2DF-83EA-4CC4-99F4-FC3C0A985818}"/>
              </a:ext>
            </a:extLst>
          </p:cNvPr>
          <p:cNvPicPr>
            <a:picLocks noChangeAspect="1"/>
          </p:cNvPicPr>
          <p:nvPr/>
        </p:nvPicPr>
        <p:blipFill rotWithShape="1">
          <a:blip r:embed="rId5">
            <a:extLst>
              <a:ext uri="{28A0092B-C50C-407E-A947-70E740481C1C}">
                <a14:useLocalDpi xmlns:a14="http://schemas.microsoft.com/office/drawing/2010/main" val="0"/>
              </a:ext>
            </a:extLst>
          </a:blip>
          <a:srcRect t="14972" r="7000" b="13261"/>
          <a:stretch/>
        </p:blipFill>
        <p:spPr>
          <a:xfrm>
            <a:off x="598271" y="1"/>
            <a:ext cx="7947458" cy="3443432"/>
          </a:xfrm>
          <a:prstGeom prst="rect">
            <a:avLst/>
          </a:prstGeom>
          <a:ln>
            <a:solidFill>
              <a:schemeClr val="bg1"/>
            </a:solidFill>
          </a:ln>
        </p:spPr>
      </p:pic>
    </p:spTree>
    <p:extLst>
      <p:ext uri="{BB962C8B-B14F-4D97-AF65-F5344CB8AC3E}">
        <p14:creationId xmlns:p14="http://schemas.microsoft.com/office/powerpoint/2010/main" val="236986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sp>
        <p:nvSpPr>
          <p:cNvPr id="8" name="TextBox 7">
            <a:extLst>
              <a:ext uri="{FF2B5EF4-FFF2-40B4-BE49-F238E27FC236}">
                <a16:creationId xmlns:a16="http://schemas.microsoft.com/office/drawing/2014/main" id="{48E9B106-E471-4AD0-B344-D5740F9B12D4}"/>
              </a:ext>
            </a:extLst>
          </p:cNvPr>
          <p:cNvSpPr txBox="1"/>
          <p:nvPr/>
        </p:nvSpPr>
        <p:spPr>
          <a:xfrm>
            <a:off x="-2334" y="4230344"/>
            <a:ext cx="9144000" cy="769441"/>
          </a:xfrm>
          <a:prstGeom prst="rect">
            <a:avLst/>
          </a:prstGeom>
          <a:noFill/>
        </p:spPr>
        <p:txBody>
          <a:bodyPr wrap="square" rtlCol="0">
            <a:spAutoFit/>
          </a:bodyPr>
          <a:lstStyle/>
          <a:p>
            <a:pPr algn="ctr"/>
            <a:r>
              <a:rPr lang="en-GB" sz="4400" b="1" dirty="0">
                <a:latin typeface="Century Gothic" panose="020B0502020202020204" pitchFamily="34" charset="0"/>
              </a:rPr>
              <a:t>We call to you in our distress…</a:t>
            </a:r>
          </a:p>
        </p:txBody>
      </p:sp>
      <p:sp>
        <p:nvSpPr>
          <p:cNvPr id="9" name="TextBox 8">
            <a:extLst>
              <a:ext uri="{FF2B5EF4-FFF2-40B4-BE49-F238E27FC236}">
                <a16:creationId xmlns:a16="http://schemas.microsoft.com/office/drawing/2014/main" id="{26D0D347-0081-4887-88B0-FCE719DC03CC}"/>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latin typeface="Century Gothic" panose="020B0502020202020204" pitchFamily="34" charset="0"/>
              </a:rPr>
              <a:t>We trust you to answer us.</a:t>
            </a:r>
          </a:p>
        </p:txBody>
      </p:sp>
      <p:pic>
        <p:nvPicPr>
          <p:cNvPr id="3" name="Picture 2" descr="A picture containing text, cactus, plant, handwear&#10;&#10;Description automatically generated">
            <a:extLst>
              <a:ext uri="{FF2B5EF4-FFF2-40B4-BE49-F238E27FC236}">
                <a16:creationId xmlns:a16="http://schemas.microsoft.com/office/drawing/2014/main" id="{8B5F1FB3-3DB6-4FD2-84CD-FE8693B43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480" y="-12569"/>
            <a:ext cx="5273040" cy="3430223"/>
          </a:xfrm>
          <a:prstGeom prst="rect">
            <a:avLst/>
          </a:prstGeom>
          <a:ln>
            <a:solidFill>
              <a:schemeClr val="bg1"/>
            </a:solidFill>
          </a:ln>
        </p:spPr>
      </p:pic>
    </p:spTree>
    <p:extLst>
      <p:ext uri="{BB962C8B-B14F-4D97-AF65-F5344CB8AC3E}">
        <p14:creationId xmlns:p14="http://schemas.microsoft.com/office/powerpoint/2010/main" val="241695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t candle in the dark&#10;&#10;Description automatically generated with medium confidence">
            <a:extLst>
              <a:ext uri="{FF2B5EF4-FFF2-40B4-BE49-F238E27FC236}">
                <a16:creationId xmlns:a16="http://schemas.microsoft.com/office/drawing/2014/main" id="{D4E01F20-2340-4F4D-92ED-295EF9666701}"/>
              </a:ext>
            </a:extLst>
          </p:cNvPr>
          <p:cNvPicPr>
            <a:picLocks noChangeAspect="1"/>
          </p:cNvPicPr>
          <p:nvPr/>
        </p:nvPicPr>
        <p:blipFill rotWithShape="1">
          <a:blip r:embed="rId3">
            <a:extLst>
              <a:ext uri="{28A0092B-C50C-407E-A947-70E740481C1C}">
                <a14:useLocalDpi xmlns:a14="http://schemas.microsoft.com/office/drawing/2010/main" val="0"/>
              </a:ext>
            </a:extLst>
          </a:blip>
          <a:srcRect l="34000" r="33600" b="4079"/>
          <a:stretch/>
        </p:blipFill>
        <p:spPr>
          <a:xfrm>
            <a:off x="5669280" y="0"/>
            <a:ext cx="3474720" cy="6858000"/>
          </a:xfrm>
          <a:prstGeom prst="rect">
            <a:avLst/>
          </a:prstGeom>
        </p:spPr>
      </p:pic>
      <p:sp>
        <p:nvSpPr>
          <p:cNvPr id="6" name="TextBox 5">
            <a:extLst>
              <a:ext uri="{FF2B5EF4-FFF2-40B4-BE49-F238E27FC236}">
                <a16:creationId xmlns:a16="http://schemas.microsoft.com/office/drawing/2014/main" id="{2C5B4B63-5B00-40DC-B0F5-EAE6F687F1B0}"/>
              </a:ext>
            </a:extLst>
          </p:cNvPr>
          <p:cNvSpPr txBox="1"/>
          <p:nvPr/>
        </p:nvSpPr>
        <p:spPr>
          <a:xfrm>
            <a:off x="374759" y="920621"/>
            <a:ext cx="5111641" cy="5016758"/>
          </a:xfrm>
          <a:prstGeom prst="rect">
            <a:avLst/>
          </a:prstGeom>
          <a:solidFill>
            <a:schemeClr val="tx1">
              <a:alpha val="48000"/>
            </a:schemeClr>
          </a:solidFill>
        </p:spPr>
        <p:txBody>
          <a:bodyPr wrap="square">
            <a:spAutoFit/>
          </a:bodyPr>
          <a:lstStyle/>
          <a:p>
            <a:pPr algn="ctr"/>
            <a:r>
              <a:rPr lang="en-US" sz="3200" b="1" dirty="0">
                <a:solidFill>
                  <a:schemeClr val="bg1"/>
                </a:solidFill>
                <a:latin typeface="Century Gothic" panose="020B0502020202020204" pitchFamily="34" charset="0"/>
              </a:rPr>
              <a:t>We light this candle for peace…</a:t>
            </a:r>
          </a:p>
          <a:p>
            <a:pPr algn="ctr"/>
            <a:r>
              <a:rPr lang="en-US" sz="3200" b="1" dirty="0">
                <a:solidFill>
                  <a:schemeClr val="bg1"/>
                </a:solidFill>
                <a:latin typeface="Century Gothic" panose="020B0502020202020204" pitchFamily="34" charset="0"/>
              </a:rPr>
              <a:t>May its light scatter the darkness; </a:t>
            </a:r>
          </a:p>
          <a:p>
            <a:pPr algn="ctr"/>
            <a:r>
              <a:rPr lang="en-US" sz="3200" b="1" dirty="0">
                <a:solidFill>
                  <a:schemeClr val="bg1"/>
                </a:solidFill>
                <a:latin typeface="Century Gothic" panose="020B0502020202020204" pitchFamily="34" charset="0"/>
              </a:rPr>
              <a:t>may its flame be a symbol of hope; </a:t>
            </a:r>
          </a:p>
          <a:p>
            <a:pPr algn="ctr"/>
            <a:r>
              <a:rPr lang="en-US" sz="3200" b="1" dirty="0">
                <a:solidFill>
                  <a:schemeClr val="bg1"/>
                </a:solidFill>
                <a:latin typeface="Century Gothic" panose="020B0502020202020204" pitchFamily="34" charset="0"/>
              </a:rPr>
              <a:t>may its burning be a sign of faith joining with many other lights around your world, for peace.</a:t>
            </a:r>
            <a:endParaRPr lang="en-US" sz="3600" b="1" i="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0D1EBE51-6A8C-4378-B23A-30CD7A656CC3}"/>
              </a:ext>
            </a:extLst>
          </p:cNvPr>
          <p:cNvSpPr txBox="1"/>
          <p:nvPr/>
        </p:nvSpPr>
        <p:spPr>
          <a:xfrm>
            <a:off x="4974336" y="6254496"/>
            <a:ext cx="3877056" cy="369332"/>
          </a:xfrm>
          <a:prstGeom prst="rect">
            <a:avLst/>
          </a:prstGeom>
          <a:noFill/>
        </p:spPr>
        <p:txBody>
          <a:bodyPr wrap="square" rtlCol="0">
            <a:spAutoFit/>
          </a:bodyPr>
          <a:lstStyle/>
          <a:p>
            <a:pPr algn="r"/>
            <a:r>
              <a:rPr lang="en-GB" dirty="0">
                <a:solidFill>
                  <a:schemeClr val="bg1"/>
                </a:solidFill>
                <a:latin typeface="Century Gothic" panose="020B0502020202020204" pitchFamily="34" charset="0"/>
              </a:rPr>
              <a:t>Prayer by St. Paul’s Cathedral</a:t>
            </a:r>
          </a:p>
        </p:txBody>
      </p:sp>
    </p:spTree>
    <p:extLst>
      <p:ext uri="{BB962C8B-B14F-4D97-AF65-F5344CB8AC3E}">
        <p14:creationId xmlns:p14="http://schemas.microsoft.com/office/powerpoint/2010/main" val="13335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7A8AD920-82E5-4F53-8106-6F29919E4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43" b="8572"/>
          <a:stretch/>
        </p:blipFill>
        <p:spPr bwMode="auto">
          <a:xfrm>
            <a:off x="1920301" y="237506"/>
            <a:ext cx="5303399" cy="4346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8">
            <a:extLst>
              <a:ext uri="{FF2B5EF4-FFF2-40B4-BE49-F238E27FC236}">
                <a16:creationId xmlns:a16="http://schemas.microsoft.com/office/drawing/2014/main" id="{031A8214-68C8-4949-A112-FDB1DC242851}"/>
              </a:ext>
            </a:extLst>
          </p:cNvPr>
          <p:cNvSpPr txBox="1">
            <a:spLocks/>
          </p:cNvSpPr>
          <p:nvPr/>
        </p:nvSpPr>
        <p:spPr>
          <a:xfrm>
            <a:off x="282575" y="4637088"/>
            <a:ext cx="8613775" cy="2012950"/>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May we live</a:t>
            </a:r>
            <a:r>
              <a:rPr kumimoji="0" lang="en-GB" sz="3200" b="1" i="1"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peacefully.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4" name="Group 3">
            <a:extLst>
              <a:ext uri="{FF2B5EF4-FFF2-40B4-BE49-F238E27FC236}">
                <a16:creationId xmlns:a16="http://schemas.microsoft.com/office/drawing/2014/main" id="{547D3D03-D3C0-4BF4-A74F-DC5C376B6123}"/>
              </a:ext>
            </a:extLst>
          </p:cNvPr>
          <p:cNvGrpSpPr/>
          <p:nvPr/>
        </p:nvGrpSpPr>
        <p:grpSpPr>
          <a:xfrm rot="8217778">
            <a:off x="7157734" y="5299711"/>
            <a:ext cx="2111516" cy="1383787"/>
            <a:chOff x="0" y="0"/>
            <a:chExt cx="1670756" cy="1095023"/>
          </a:xfrm>
          <a:solidFill>
            <a:schemeClr val="bg1"/>
          </a:solidFill>
        </p:grpSpPr>
        <p:pic>
          <p:nvPicPr>
            <p:cNvPr id="5" name="Graphic 34" descr="Arrow: Counter-clockwise curve">
              <a:extLst>
                <a:ext uri="{FF2B5EF4-FFF2-40B4-BE49-F238E27FC236}">
                  <a16:creationId xmlns:a16="http://schemas.microsoft.com/office/drawing/2014/main" id="{8E717408-EED7-4BAD-8B15-3945EA0D8E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6" name="Graphic 35" descr="Arrow: Counter-clockwise curve">
              <a:extLst>
                <a:ext uri="{FF2B5EF4-FFF2-40B4-BE49-F238E27FC236}">
                  <a16:creationId xmlns:a16="http://schemas.microsoft.com/office/drawing/2014/main" id="{C3669FC0-9156-4A95-BE74-A71B103E7C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7" name="Graphic 36" descr="Arrow: Straight">
              <a:extLst>
                <a:ext uri="{FF2B5EF4-FFF2-40B4-BE49-F238E27FC236}">
                  <a16:creationId xmlns:a16="http://schemas.microsoft.com/office/drawing/2014/main" id="{88414F06-35AA-4FFC-AA54-CC482A1C5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spTree>
    <p:extLst>
      <p:ext uri="{BB962C8B-B14F-4D97-AF65-F5344CB8AC3E}">
        <p14:creationId xmlns:p14="http://schemas.microsoft.com/office/powerpoint/2010/main" val="32274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7A8AD920-82E5-4F53-8106-6F29919E4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43" b="8572"/>
          <a:stretch/>
        </p:blipFill>
        <p:spPr bwMode="auto">
          <a:xfrm>
            <a:off x="1920301" y="237506"/>
            <a:ext cx="5303399" cy="4346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8">
            <a:extLst>
              <a:ext uri="{FF2B5EF4-FFF2-40B4-BE49-F238E27FC236}">
                <a16:creationId xmlns:a16="http://schemas.microsoft.com/office/drawing/2014/main" id="{031A8214-68C8-4949-A112-FDB1DC242851}"/>
              </a:ext>
            </a:extLst>
          </p:cNvPr>
          <p:cNvSpPr txBox="1">
            <a:spLocks/>
          </p:cNvSpPr>
          <p:nvPr/>
        </p:nvSpPr>
        <p:spPr>
          <a:xfrm>
            <a:off x="282575" y="4637088"/>
            <a:ext cx="8613775" cy="2012950"/>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1" u="none" strike="noStrike" kern="1200" cap="none" spc="0" normalizeH="0" baseline="0" noProof="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you grant your peace,</a:t>
            </a:r>
            <a:r>
              <a:rPr kumimoji="0" lang="en-GB" sz="3200" b="1" i="1" u="none" strike="noStrike" kern="1200" cap="none" spc="0" normalizeH="0" noProof="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O God.</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4" name="Group 3">
            <a:extLst>
              <a:ext uri="{FF2B5EF4-FFF2-40B4-BE49-F238E27FC236}">
                <a16:creationId xmlns:a16="http://schemas.microsoft.com/office/drawing/2014/main" id="{547D3D03-D3C0-4BF4-A74F-DC5C376B6123}"/>
              </a:ext>
            </a:extLst>
          </p:cNvPr>
          <p:cNvGrpSpPr/>
          <p:nvPr/>
        </p:nvGrpSpPr>
        <p:grpSpPr>
          <a:xfrm rot="8217778">
            <a:off x="7157734" y="5299711"/>
            <a:ext cx="2111516" cy="1383787"/>
            <a:chOff x="0" y="0"/>
            <a:chExt cx="1670756" cy="1095023"/>
          </a:xfrm>
          <a:solidFill>
            <a:schemeClr val="bg1"/>
          </a:solidFill>
        </p:grpSpPr>
        <p:pic>
          <p:nvPicPr>
            <p:cNvPr id="5" name="Graphic 34" descr="Arrow: Counter-clockwise curve">
              <a:extLst>
                <a:ext uri="{FF2B5EF4-FFF2-40B4-BE49-F238E27FC236}">
                  <a16:creationId xmlns:a16="http://schemas.microsoft.com/office/drawing/2014/main" id="{8E717408-EED7-4BAD-8B15-3945EA0D8E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6" name="Graphic 35" descr="Arrow: Counter-clockwise curve">
              <a:extLst>
                <a:ext uri="{FF2B5EF4-FFF2-40B4-BE49-F238E27FC236}">
                  <a16:creationId xmlns:a16="http://schemas.microsoft.com/office/drawing/2014/main" id="{C3669FC0-9156-4A95-BE74-A71B103E7C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7" name="Graphic 36" descr="Arrow: Straight">
              <a:extLst>
                <a:ext uri="{FF2B5EF4-FFF2-40B4-BE49-F238E27FC236}">
                  <a16:creationId xmlns:a16="http://schemas.microsoft.com/office/drawing/2014/main" id="{88414F06-35AA-4FFC-AA54-CC482A1C5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spTree>
    <p:extLst>
      <p:ext uri="{BB962C8B-B14F-4D97-AF65-F5344CB8AC3E}">
        <p14:creationId xmlns:p14="http://schemas.microsoft.com/office/powerpoint/2010/main" val="369458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ag on a pole&#10;&#10;Description automatically generated with low confidence">
            <a:extLst>
              <a:ext uri="{FF2B5EF4-FFF2-40B4-BE49-F238E27FC236}">
                <a16:creationId xmlns:a16="http://schemas.microsoft.com/office/drawing/2014/main" id="{69ED6CA2-183D-4D2C-82D1-D235ACA17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8929"/>
            <a:ext cx="9138766" cy="5220753"/>
          </a:xfrm>
          <a:prstGeom prst="rect">
            <a:avLst/>
          </a:prstGeom>
          <a:ln>
            <a:solidFill>
              <a:schemeClr val="bg1"/>
            </a:solidFill>
          </a:ln>
        </p:spPr>
      </p:pic>
      <p:pic>
        <p:nvPicPr>
          <p:cNvPr id="5" name="Picture 4" descr="A blue and white sign&#10;&#10;Description automatically generated with medium confidence">
            <a:extLst>
              <a:ext uri="{FF2B5EF4-FFF2-40B4-BE49-F238E27FC236}">
                <a16:creationId xmlns:a16="http://schemas.microsoft.com/office/drawing/2014/main" id="{2056A681-F32F-4B55-925F-C728A05A9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887" y="6160024"/>
            <a:ext cx="2032104" cy="558829"/>
          </a:xfrm>
          <a:prstGeom prst="rect">
            <a:avLst/>
          </a:prstGeom>
        </p:spPr>
      </p:pic>
    </p:spTree>
    <p:extLst>
      <p:ext uri="{BB962C8B-B14F-4D97-AF65-F5344CB8AC3E}">
        <p14:creationId xmlns:p14="http://schemas.microsoft.com/office/powerpoint/2010/main" val="204362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extLst>
              <a:ext uri="{FF2B5EF4-FFF2-40B4-BE49-F238E27FC236}">
                <a16:creationId xmlns:a16="http://schemas.microsoft.com/office/drawing/2014/main" id="{7D52F5F7-769B-4F52-B96A-CE41FD7B3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2351">
            <a:off x="547255" y="498764"/>
            <a:ext cx="5278582" cy="52785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99C1EA8-4771-4686-AD50-5ABA27AFB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6399">
            <a:off x="2232905" y="2937164"/>
            <a:ext cx="6515100" cy="3200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5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C0FAEB4-CD4B-4AF7-A541-F0EF78FFA61F}"/>
              </a:ext>
            </a:extLst>
          </p:cNvPr>
          <p:cNvGrpSpPr/>
          <p:nvPr/>
        </p:nvGrpSpPr>
        <p:grpSpPr>
          <a:xfrm>
            <a:off x="142870" y="161838"/>
            <a:ext cx="5260004" cy="3503017"/>
            <a:chOff x="756063" y="636174"/>
            <a:chExt cx="5260004" cy="3503017"/>
          </a:xfrm>
        </p:grpSpPr>
        <p:pic>
          <p:nvPicPr>
            <p:cNvPr id="2050" name="Picture 2" descr="Image">
              <a:extLst>
                <a:ext uri="{FF2B5EF4-FFF2-40B4-BE49-F238E27FC236}">
                  <a16:creationId xmlns:a16="http://schemas.microsoft.com/office/drawing/2014/main" id="{4F7A575F-1B72-48BD-BC2B-DFDBF4A2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8437">
              <a:off x="756063" y="636174"/>
              <a:ext cx="5260004" cy="3503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33A2AD93-29CD-48BE-AA5F-4EF73A03B080}"/>
                </a:ext>
              </a:extLst>
            </p:cNvPr>
            <p:cNvSpPr/>
            <p:nvPr/>
          </p:nvSpPr>
          <p:spPr>
            <a:xfrm rot="21348820">
              <a:off x="2438400" y="3496135"/>
              <a:ext cx="1661160" cy="594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London</a:t>
              </a:r>
            </a:p>
          </p:txBody>
        </p:sp>
      </p:grpSp>
      <p:grpSp>
        <p:nvGrpSpPr>
          <p:cNvPr id="5" name="Group 4">
            <a:extLst>
              <a:ext uri="{FF2B5EF4-FFF2-40B4-BE49-F238E27FC236}">
                <a16:creationId xmlns:a16="http://schemas.microsoft.com/office/drawing/2014/main" id="{D293BC47-1EBA-4BD8-856D-DF0DB55536A5}"/>
              </a:ext>
            </a:extLst>
          </p:cNvPr>
          <p:cNvGrpSpPr/>
          <p:nvPr/>
        </p:nvGrpSpPr>
        <p:grpSpPr>
          <a:xfrm rot="347657">
            <a:off x="3508322" y="437495"/>
            <a:ext cx="5472493" cy="2851325"/>
            <a:chOff x="-773318" y="2257699"/>
            <a:chExt cx="5472493" cy="2851325"/>
          </a:xfrm>
        </p:grpSpPr>
        <p:pic>
          <p:nvPicPr>
            <p:cNvPr id="6" name="Picture 10" descr="‘We cannot and will not just look away’, Boris Johnson has told the UK (Picture: PA/Rex/Getty/">
              <a:extLst>
                <a:ext uri="{FF2B5EF4-FFF2-40B4-BE49-F238E27FC236}">
                  <a16:creationId xmlns:a16="http://schemas.microsoft.com/office/drawing/2014/main" id="{41477668-416F-48DF-A441-3797B86A32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988" r="49606"/>
            <a:stretch/>
          </p:blipFill>
          <p:spPr bwMode="auto">
            <a:xfrm>
              <a:off x="-773318" y="2257699"/>
              <a:ext cx="5472493" cy="2851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2C63E99D-FB81-4594-8076-3119425CF779}"/>
                </a:ext>
              </a:extLst>
            </p:cNvPr>
            <p:cNvSpPr/>
            <p:nvPr/>
          </p:nvSpPr>
          <p:spPr>
            <a:xfrm>
              <a:off x="1008526" y="4434860"/>
              <a:ext cx="1928522" cy="626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Brussels</a:t>
              </a:r>
            </a:p>
          </p:txBody>
        </p:sp>
      </p:grpSp>
      <p:grpSp>
        <p:nvGrpSpPr>
          <p:cNvPr id="4" name="Group 3">
            <a:extLst>
              <a:ext uri="{FF2B5EF4-FFF2-40B4-BE49-F238E27FC236}">
                <a16:creationId xmlns:a16="http://schemas.microsoft.com/office/drawing/2014/main" id="{6B5E0C54-F9FC-4EAB-B2A9-6815650809B5}"/>
              </a:ext>
            </a:extLst>
          </p:cNvPr>
          <p:cNvGrpSpPr/>
          <p:nvPr/>
        </p:nvGrpSpPr>
        <p:grpSpPr>
          <a:xfrm rot="21220519">
            <a:off x="3804906" y="3562449"/>
            <a:ext cx="5284274" cy="2851325"/>
            <a:chOff x="3610851" y="3747595"/>
            <a:chExt cx="5284274" cy="2851325"/>
          </a:xfrm>
        </p:grpSpPr>
        <p:pic>
          <p:nvPicPr>
            <p:cNvPr id="1034" name="Picture 10" descr="‘We cannot and will not just look away’, Boris Johnson has told the UK (Picture: PA/Rex/Getty/">
              <a:extLst>
                <a:ext uri="{FF2B5EF4-FFF2-40B4-BE49-F238E27FC236}">
                  <a16:creationId xmlns:a16="http://schemas.microsoft.com/office/drawing/2014/main" id="{EBF47FA5-A919-4EAC-BC73-9C269943EE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339" b="49988"/>
            <a:stretch/>
          </p:blipFill>
          <p:spPr bwMode="auto">
            <a:xfrm>
              <a:off x="3610851" y="3747595"/>
              <a:ext cx="5284274" cy="2851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BDE09594-734D-4750-93B9-C32AD05A8D29}"/>
                </a:ext>
              </a:extLst>
            </p:cNvPr>
            <p:cNvSpPr/>
            <p:nvPr/>
          </p:nvSpPr>
          <p:spPr>
            <a:xfrm>
              <a:off x="5338008" y="5952222"/>
              <a:ext cx="1661160" cy="594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Berlin</a:t>
              </a:r>
            </a:p>
          </p:txBody>
        </p:sp>
      </p:grpSp>
      <p:grpSp>
        <p:nvGrpSpPr>
          <p:cNvPr id="8" name="Group 7">
            <a:extLst>
              <a:ext uri="{FF2B5EF4-FFF2-40B4-BE49-F238E27FC236}">
                <a16:creationId xmlns:a16="http://schemas.microsoft.com/office/drawing/2014/main" id="{12C5685A-4206-4F0D-B2D0-33835172FD95}"/>
              </a:ext>
            </a:extLst>
          </p:cNvPr>
          <p:cNvGrpSpPr/>
          <p:nvPr/>
        </p:nvGrpSpPr>
        <p:grpSpPr>
          <a:xfrm rot="473174">
            <a:off x="169732" y="3642008"/>
            <a:ext cx="5472494" cy="2851325"/>
            <a:chOff x="-1666500" y="3237498"/>
            <a:chExt cx="5472494" cy="2851325"/>
          </a:xfrm>
        </p:grpSpPr>
        <p:pic>
          <p:nvPicPr>
            <p:cNvPr id="13" name="Picture 10" descr="‘We cannot and will not just look away’, Boris Johnson has told the UK (Picture: PA/Rex/Getty/">
              <a:extLst>
                <a:ext uri="{FF2B5EF4-FFF2-40B4-BE49-F238E27FC236}">
                  <a16:creationId xmlns:a16="http://schemas.microsoft.com/office/drawing/2014/main" id="{209DCDAA-5999-4ADC-9255-938505493F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06" t="49988"/>
            <a:stretch/>
          </p:blipFill>
          <p:spPr bwMode="auto">
            <a:xfrm>
              <a:off x="-1666500" y="3237498"/>
              <a:ext cx="5472494" cy="2851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52E9E926-4850-44AC-AC1B-AEC31D4851B7}"/>
                </a:ext>
              </a:extLst>
            </p:cNvPr>
            <p:cNvSpPr/>
            <p:nvPr/>
          </p:nvSpPr>
          <p:spPr>
            <a:xfrm>
              <a:off x="141596" y="5452332"/>
              <a:ext cx="1661160" cy="594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Rome</a:t>
              </a:r>
            </a:p>
          </p:txBody>
        </p:sp>
      </p:grpSp>
      <p:grpSp>
        <p:nvGrpSpPr>
          <p:cNvPr id="11" name="Group 10">
            <a:extLst>
              <a:ext uri="{FF2B5EF4-FFF2-40B4-BE49-F238E27FC236}">
                <a16:creationId xmlns:a16="http://schemas.microsoft.com/office/drawing/2014/main" id="{ECF61029-9FE9-4E1A-BE01-DED04C47A2E0}"/>
              </a:ext>
            </a:extLst>
          </p:cNvPr>
          <p:cNvGrpSpPr/>
          <p:nvPr/>
        </p:nvGrpSpPr>
        <p:grpSpPr>
          <a:xfrm>
            <a:off x="2146641" y="2003873"/>
            <a:ext cx="4538942" cy="3878210"/>
            <a:chOff x="2161811" y="1396097"/>
            <a:chExt cx="4538942" cy="3878210"/>
          </a:xfrm>
        </p:grpSpPr>
        <p:pic>
          <p:nvPicPr>
            <p:cNvPr id="1026" name="Picture 2" descr="The Empire State Building in New York City was lit up in blue and yellow on Friday night. New York's newest skyscraper One Vanderbilt, pictured behind the Empire State Building, was also illuminated in the same colours.">
              <a:extLst>
                <a:ext uri="{FF2B5EF4-FFF2-40B4-BE49-F238E27FC236}">
                  <a16:creationId xmlns:a16="http://schemas.microsoft.com/office/drawing/2014/main" id="{7158F8D0-7462-4C67-95E4-BAA805CE62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33" r="17334"/>
            <a:stretch/>
          </p:blipFill>
          <p:spPr bwMode="auto">
            <a:xfrm>
              <a:off x="2161811" y="1396097"/>
              <a:ext cx="4538942" cy="3878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5307475E-4D03-44FB-B32C-C18B166BAFC5}"/>
                </a:ext>
              </a:extLst>
            </p:cNvPr>
            <p:cNvSpPr/>
            <p:nvPr/>
          </p:nvSpPr>
          <p:spPr>
            <a:xfrm>
              <a:off x="3535473" y="4602913"/>
              <a:ext cx="2139325" cy="6386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New York</a:t>
              </a:r>
            </a:p>
          </p:txBody>
        </p:sp>
      </p:grpSp>
    </p:spTree>
    <p:extLst>
      <p:ext uri="{BB962C8B-B14F-4D97-AF65-F5344CB8AC3E}">
        <p14:creationId xmlns:p14="http://schemas.microsoft.com/office/powerpoint/2010/main" val="16008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3500"/>
                            </p:stCondLst>
                            <p:childTnLst>
                              <p:par>
                                <p:cTn id="13" presetID="10" presetClass="entr" presetSubtype="0" fill="hold" nodeType="afterEffect">
                                  <p:stCondLst>
                                    <p:cond delay="1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250"/>
                            </p:stCondLst>
                            <p:childTnLst>
                              <p:par>
                                <p:cTn id="17" presetID="10" presetClass="entr" presetSubtype="0" fill="hold" nodeType="afterEffect">
                                  <p:stCondLst>
                                    <p:cond delay="1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ircuit board&#10;&#10;Description automatically generated with low confidence">
            <a:extLst>
              <a:ext uri="{FF2B5EF4-FFF2-40B4-BE49-F238E27FC236}">
                <a16:creationId xmlns:a16="http://schemas.microsoft.com/office/drawing/2014/main" id="{DECCF7EF-3F6A-4F3C-83BE-675D5E824466}"/>
              </a:ext>
            </a:extLst>
          </p:cNvPr>
          <p:cNvPicPr>
            <a:picLocks noChangeAspect="1"/>
          </p:cNvPicPr>
          <p:nvPr/>
        </p:nvPicPr>
        <p:blipFill rotWithShape="1">
          <a:blip r:embed="rId3">
            <a:extLst>
              <a:ext uri="{28A0092B-C50C-407E-A947-70E740481C1C}">
                <a14:useLocalDpi xmlns:a14="http://schemas.microsoft.com/office/drawing/2010/main" val="0"/>
              </a:ext>
            </a:extLst>
          </a:blip>
          <a:srcRect r="7917"/>
          <a:stretch/>
        </p:blipFill>
        <p:spPr>
          <a:xfrm>
            <a:off x="0" y="0"/>
            <a:ext cx="9144000" cy="6858000"/>
          </a:xfrm>
          <a:prstGeom prst="rect">
            <a:avLst/>
          </a:prstGeom>
        </p:spPr>
      </p:pic>
      <p:sp>
        <p:nvSpPr>
          <p:cNvPr id="5" name="TextBox 4">
            <a:extLst>
              <a:ext uri="{FF2B5EF4-FFF2-40B4-BE49-F238E27FC236}">
                <a16:creationId xmlns:a16="http://schemas.microsoft.com/office/drawing/2014/main" id="{E725A1B5-2E67-428B-9827-68304A044234}"/>
              </a:ext>
            </a:extLst>
          </p:cNvPr>
          <p:cNvSpPr txBox="1"/>
          <p:nvPr/>
        </p:nvSpPr>
        <p:spPr>
          <a:xfrm>
            <a:off x="246743" y="3545112"/>
            <a:ext cx="8621485" cy="3108543"/>
          </a:xfrm>
          <a:prstGeom prst="rect">
            <a:avLst/>
          </a:prstGeom>
          <a:solidFill>
            <a:schemeClr val="tx1">
              <a:alpha val="48000"/>
            </a:schemeClr>
          </a:solidFill>
        </p:spPr>
        <p:txBody>
          <a:bodyPr wrap="square">
            <a:spAutoFit/>
          </a:bodyPr>
          <a:lstStyle/>
          <a:p>
            <a:pPr algn="ctr"/>
            <a:r>
              <a:rPr lang="en-US" sz="3200" b="1" i="0" dirty="0">
                <a:solidFill>
                  <a:schemeClr val="bg1"/>
                </a:solidFill>
                <a:effectLst/>
                <a:latin typeface="Century Gothic" panose="020B0502020202020204" pitchFamily="34" charset="0"/>
              </a:rPr>
              <a:t>“God heard</a:t>
            </a:r>
            <a:r>
              <a:rPr lang="en-US" sz="2400" b="1" i="0" dirty="0">
                <a:solidFill>
                  <a:schemeClr val="bg1"/>
                </a:solidFill>
                <a:effectLst/>
                <a:latin typeface="Century Gothic" panose="020B0502020202020204" pitchFamily="34" charset="0"/>
              </a:rPr>
              <a:t> </a:t>
            </a:r>
            <a:r>
              <a:rPr lang="en-US" sz="3200" b="1" i="0" dirty="0">
                <a:solidFill>
                  <a:schemeClr val="bg1"/>
                </a:solidFill>
                <a:effectLst/>
                <a:latin typeface="Century Gothic" panose="020B0502020202020204" pitchFamily="34" charset="0"/>
              </a:rPr>
              <a:t>their cries, and he remembered the agreement he had made with Abraham, Isaac and Jacob. God saw the troubles of the people of Israel, and he was concerned                    about them.”     </a:t>
            </a:r>
            <a:r>
              <a:rPr lang="en-US" sz="2000" b="1" i="1" dirty="0">
                <a:solidFill>
                  <a:schemeClr val="bg1"/>
                </a:solidFill>
                <a:latin typeface="Century Gothic" panose="020B0502020202020204" pitchFamily="34" charset="0"/>
              </a:rPr>
              <a:t>Exodus 2:24</a:t>
            </a:r>
            <a:endParaRPr lang="en-US" sz="2000" b="1" i="1" dirty="0">
              <a:solidFill>
                <a:schemeClr val="bg1"/>
              </a:solidFill>
              <a:effectLst/>
              <a:latin typeface="Century Gothic" panose="020B0502020202020204" pitchFamily="34" charset="0"/>
            </a:endParaRPr>
          </a:p>
        </p:txBody>
      </p:sp>
      <p:sp>
        <p:nvSpPr>
          <p:cNvPr id="6" name="TextBox 5">
            <a:extLst>
              <a:ext uri="{FF2B5EF4-FFF2-40B4-BE49-F238E27FC236}">
                <a16:creationId xmlns:a16="http://schemas.microsoft.com/office/drawing/2014/main" id="{F2291143-9E82-4DE7-83DE-DD363BE3A023}"/>
              </a:ext>
            </a:extLst>
          </p:cNvPr>
          <p:cNvSpPr txBox="1"/>
          <p:nvPr/>
        </p:nvSpPr>
        <p:spPr>
          <a:xfrm rot="21271103">
            <a:off x="380684" y="539183"/>
            <a:ext cx="5512116" cy="1015663"/>
          </a:xfrm>
          <a:prstGeom prst="rect">
            <a:avLst/>
          </a:prstGeom>
          <a:solidFill>
            <a:schemeClr val="tx1">
              <a:alpha val="37000"/>
            </a:schemeClr>
          </a:solidFill>
        </p:spPr>
        <p:txBody>
          <a:bodyPr wrap="square" rtlCol="0">
            <a:spAutoFit/>
          </a:bodyPr>
          <a:lstStyle/>
          <a:p>
            <a:r>
              <a:rPr lang="en-GB" sz="6000" b="1" dirty="0">
                <a:solidFill>
                  <a:schemeClr val="bg1"/>
                </a:solidFill>
                <a:latin typeface="Century Gothic" panose="020B0502020202020204" pitchFamily="34" charset="0"/>
              </a:rPr>
              <a:t>God heard…</a:t>
            </a:r>
          </a:p>
        </p:txBody>
      </p:sp>
      <p:sp>
        <p:nvSpPr>
          <p:cNvPr id="7" name="TextBox 6">
            <a:extLst>
              <a:ext uri="{FF2B5EF4-FFF2-40B4-BE49-F238E27FC236}">
                <a16:creationId xmlns:a16="http://schemas.microsoft.com/office/drawing/2014/main" id="{010A2843-5DB2-4DCC-B443-EBABD85B7F57}"/>
              </a:ext>
            </a:extLst>
          </p:cNvPr>
          <p:cNvSpPr txBox="1"/>
          <p:nvPr/>
        </p:nvSpPr>
        <p:spPr>
          <a:xfrm rot="562404">
            <a:off x="3863245" y="2021617"/>
            <a:ext cx="4820478" cy="1015663"/>
          </a:xfrm>
          <a:prstGeom prst="rect">
            <a:avLst/>
          </a:prstGeom>
          <a:solidFill>
            <a:schemeClr val="tx1">
              <a:alpha val="37000"/>
            </a:schemeClr>
          </a:solidFill>
        </p:spPr>
        <p:txBody>
          <a:bodyPr wrap="square" rtlCol="0">
            <a:spAutoFit/>
          </a:bodyPr>
          <a:lstStyle/>
          <a:p>
            <a:r>
              <a:rPr lang="en-GB" sz="6000" b="1" dirty="0">
                <a:solidFill>
                  <a:schemeClr val="bg1"/>
                </a:solidFill>
                <a:latin typeface="Century Gothic" panose="020B0502020202020204" pitchFamily="34" charset="0"/>
              </a:rPr>
              <a:t>God saw…</a:t>
            </a:r>
          </a:p>
        </p:txBody>
      </p:sp>
    </p:spTree>
    <p:extLst>
      <p:ext uri="{BB962C8B-B14F-4D97-AF65-F5344CB8AC3E}">
        <p14:creationId xmlns:p14="http://schemas.microsoft.com/office/powerpoint/2010/main" val="9548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CD2B298-C6BC-4A6D-BE5B-FB95201A433E}"/>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29623" y="198703"/>
            <a:ext cx="2406264" cy="4010439"/>
          </a:xfrm>
          <a:prstGeom prst="rect">
            <a:avLst/>
          </a:prstGeom>
        </p:spPr>
      </p:pic>
      <p:sp>
        <p:nvSpPr>
          <p:cNvPr id="8" name="TextBox 7">
            <a:extLst>
              <a:ext uri="{FF2B5EF4-FFF2-40B4-BE49-F238E27FC236}">
                <a16:creationId xmlns:a16="http://schemas.microsoft.com/office/drawing/2014/main" id="{8C1B0827-8677-418D-8102-31CF26FFA21F}"/>
              </a:ext>
            </a:extLst>
          </p:cNvPr>
          <p:cNvSpPr txBox="1"/>
          <p:nvPr/>
        </p:nvSpPr>
        <p:spPr>
          <a:xfrm>
            <a:off x="308113" y="477078"/>
            <a:ext cx="4820478" cy="1015663"/>
          </a:xfrm>
          <a:prstGeom prst="rect">
            <a:avLst/>
          </a:prstGeom>
          <a:noFill/>
        </p:spPr>
        <p:txBody>
          <a:bodyPr wrap="square" rtlCol="0">
            <a:spAutoFit/>
          </a:bodyPr>
          <a:lstStyle/>
          <a:p>
            <a:r>
              <a:rPr lang="en-GB" sz="6000" b="1" dirty="0">
                <a:solidFill>
                  <a:srgbClr val="FFDF57"/>
                </a:solidFill>
                <a:latin typeface="Century Gothic" panose="020B0502020202020204" pitchFamily="34" charset="0"/>
              </a:rPr>
              <a:t>God hears…</a:t>
            </a:r>
          </a:p>
        </p:txBody>
      </p:sp>
      <p:sp>
        <p:nvSpPr>
          <p:cNvPr id="10" name="TextBox 9">
            <a:extLst>
              <a:ext uri="{FF2B5EF4-FFF2-40B4-BE49-F238E27FC236}">
                <a16:creationId xmlns:a16="http://schemas.microsoft.com/office/drawing/2014/main" id="{6CA92EE7-39DE-4DC3-9492-FC603EEC1CC1}"/>
              </a:ext>
            </a:extLst>
          </p:cNvPr>
          <p:cNvSpPr txBox="1"/>
          <p:nvPr/>
        </p:nvSpPr>
        <p:spPr>
          <a:xfrm>
            <a:off x="4323522" y="5643634"/>
            <a:ext cx="4820478" cy="1015663"/>
          </a:xfrm>
          <a:prstGeom prst="rect">
            <a:avLst/>
          </a:prstGeom>
          <a:noFill/>
        </p:spPr>
        <p:txBody>
          <a:bodyPr wrap="square" rtlCol="0">
            <a:spAutoFit/>
          </a:bodyPr>
          <a:lstStyle/>
          <a:p>
            <a:r>
              <a:rPr lang="en-GB" sz="6000" b="1" dirty="0">
                <a:solidFill>
                  <a:srgbClr val="0070C0"/>
                </a:solidFill>
                <a:latin typeface="Century Gothic" panose="020B0502020202020204" pitchFamily="34" charset="0"/>
              </a:rPr>
              <a:t>God sees…</a:t>
            </a:r>
          </a:p>
        </p:txBody>
      </p:sp>
      <p:pic>
        <p:nvPicPr>
          <p:cNvPr id="14" name="Graphic 13" descr="Eye with solid fill">
            <a:extLst>
              <a:ext uri="{FF2B5EF4-FFF2-40B4-BE49-F238E27FC236}">
                <a16:creationId xmlns:a16="http://schemas.microsoft.com/office/drawing/2014/main" id="{93E7A2A4-91BA-45E4-A011-0520AAE64E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00" y="2795008"/>
            <a:ext cx="4540070" cy="4540070"/>
          </a:xfrm>
          <a:prstGeom prst="rect">
            <a:avLst/>
          </a:prstGeom>
        </p:spPr>
      </p:pic>
    </p:spTree>
    <p:extLst>
      <p:ext uri="{BB962C8B-B14F-4D97-AF65-F5344CB8AC3E}">
        <p14:creationId xmlns:p14="http://schemas.microsoft.com/office/powerpoint/2010/main" val="295848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4AA7EDD0-116C-4FB3-8048-77AAE3B59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163" y="763827"/>
            <a:ext cx="2902783" cy="4837973"/>
          </a:xfrm>
          <a:prstGeom prst="rect">
            <a:avLst/>
          </a:prstGeom>
        </p:spPr>
      </p:pic>
      <p:sp>
        <p:nvSpPr>
          <p:cNvPr id="10" name="TextBox 9">
            <a:extLst>
              <a:ext uri="{FF2B5EF4-FFF2-40B4-BE49-F238E27FC236}">
                <a16:creationId xmlns:a16="http://schemas.microsoft.com/office/drawing/2014/main" id="{33F0903B-748E-48A9-8260-1E8F84B3AAF8}"/>
              </a:ext>
            </a:extLst>
          </p:cNvPr>
          <p:cNvSpPr txBox="1"/>
          <p:nvPr/>
        </p:nvSpPr>
        <p:spPr>
          <a:xfrm rot="838933">
            <a:off x="501748" y="702880"/>
            <a:ext cx="5564134" cy="584775"/>
          </a:xfrm>
          <a:prstGeom prst="rect">
            <a:avLst/>
          </a:prstGeom>
          <a:noFill/>
        </p:spPr>
        <p:txBody>
          <a:bodyPr wrap="square" rtlCol="0">
            <a:spAutoFit/>
          </a:bodyPr>
          <a:lstStyle/>
          <a:p>
            <a:pPr algn="r"/>
            <a:r>
              <a:rPr lang="en-GB" sz="3200" b="1" dirty="0">
                <a:solidFill>
                  <a:schemeClr val="bg1"/>
                </a:solidFill>
                <a:latin typeface="Century Gothic" panose="020B0502020202020204" pitchFamily="34" charset="0"/>
              </a:rPr>
              <a:t>Hear </a:t>
            </a:r>
            <a:r>
              <a:rPr lang="en-GB" sz="3200" dirty="0">
                <a:solidFill>
                  <a:schemeClr val="bg1"/>
                </a:solidFill>
                <a:latin typeface="Century Gothic" panose="020B0502020202020204" pitchFamily="34" charset="0"/>
              </a:rPr>
              <a:t>my words O Lord…</a:t>
            </a:r>
          </a:p>
        </p:txBody>
      </p:sp>
      <p:sp>
        <p:nvSpPr>
          <p:cNvPr id="11" name="TextBox 10">
            <a:extLst>
              <a:ext uri="{FF2B5EF4-FFF2-40B4-BE49-F238E27FC236}">
                <a16:creationId xmlns:a16="http://schemas.microsoft.com/office/drawing/2014/main" id="{6F23F910-27E3-45D4-AF9C-FB7E5DEDE9C7}"/>
              </a:ext>
            </a:extLst>
          </p:cNvPr>
          <p:cNvSpPr txBox="1"/>
          <p:nvPr/>
        </p:nvSpPr>
        <p:spPr>
          <a:xfrm rot="498695">
            <a:off x="346967" y="1635169"/>
            <a:ext cx="5564134" cy="584775"/>
          </a:xfrm>
          <a:prstGeom prst="rect">
            <a:avLst/>
          </a:prstGeom>
          <a:noFill/>
        </p:spPr>
        <p:txBody>
          <a:bodyPr wrap="square" rtlCol="0">
            <a:spAutoFit/>
          </a:bodyPr>
          <a:lstStyle/>
          <a:p>
            <a:pPr algn="r"/>
            <a:r>
              <a:rPr lang="en-GB" sz="3200" dirty="0">
                <a:solidFill>
                  <a:schemeClr val="bg1"/>
                </a:solidFill>
                <a:latin typeface="Century Gothic" panose="020B0502020202020204" pitchFamily="34" charset="0"/>
              </a:rPr>
              <a:t>Consider my </a:t>
            </a:r>
            <a:r>
              <a:rPr lang="en-GB" sz="3200" b="1" dirty="0">
                <a:solidFill>
                  <a:schemeClr val="bg1"/>
                </a:solidFill>
                <a:latin typeface="Century Gothic" panose="020B0502020202020204" pitchFamily="34" charset="0"/>
              </a:rPr>
              <a:t>sighs</a:t>
            </a:r>
            <a:r>
              <a:rPr lang="en-GB" sz="3200" dirty="0">
                <a:solidFill>
                  <a:schemeClr val="bg1"/>
                </a:solidFill>
                <a:latin typeface="Century Gothic" panose="020B0502020202020204" pitchFamily="34" charset="0"/>
              </a:rPr>
              <a:t>…</a:t>
            </a:r>
          </a:p>
        </p:txBody>
      </p:sp>
      <p:sp>
        <p:nvSpPr>
          <p:cNvPr id="12" name="TextBox 11">
            <a:extLst>
              <a:ext uri="{FF2B5EF4-FFF2-40B4-BE49-F238E27FC236}">
                <a16:creationId xmlns:a16="http://schemas.microsoft.com/office/drawing/2014/main" id="{D2D69808-8B90-4F5E-9DFD-168D69F7ECD9}"/>
              </a:ext>
            </a:extLst>
          </p:cNvPr>
          <p:cNvSpPr txBox="1"/>
          <p:nvPr/>
        </p:nvSpPr>
        <p:spPr>
          <a:xfrm>
            <a:off x="714089" y="2693928"/>
            <a:ext cx="5564134" cy="584775"/>
          </a:xfrm>
          <a:prstGeom prst="rect">
            <a:avLst/>
          </a:prstGeom>
          <a:noFill/>
        </p:spPr>
        <p:txBody>
          <a:bodyPr wrap="square" rtlCol="0">
            <a:spAutoFit/>
          </a:bodyPr>
          <a:lstStyle/>
          <a:p>
            <a:r>
              <a:rPr lang="en-GB" sz="3200" b="1" dirty="0">
                <a:solidFill>
                  <a:schemeClr val="bg1"/>
                </a:solidFill>
                <a:latin typeface="Century Gothic" panose="020B0502020202020204" pitchFamily="34" charset="0"/>
              </a:rPr>
              <a:t>Listen</a:t>
            </a:r>
            <a:r>
              <a:rPr lang="en-GB" sz="3200" dirty="0">
                <a:solidFill>
                  <a:schemeClr val="bg1"/>
                </a:solidFill>
                <a:latin typeface="Century Gothic" panose="020B0502020202020204" pitchFamily="34" charset="0"/>
              </a:rPr>
              <a:t> to my cry for help…</a:t>
            </a:r>
          </a:p>
        </p:txBody>
      </p:sp>
      <p:sp>
        <p:nvSpPr>
          <p:cNvPr id="13" name="TextBox 12">
            <a:extLst>
              <a:ext uri="{FF2B5EF4-FFF2-40B4-BE49-F238E27FC236}">
                <a16:creationId xmlns:a16="http://schemas.microsoft.com/office/drawing/2014/main" id="{994CA9E2-874B-4B5D-8679-84DFE714E064}"/>
              </a:ext>
            </a:extLst>
          </p:cNvPr>
          <p:cNvSpPr txBox="1"/>
          <p:nvPr/>
        </p:nvSpPr>
        <p:spPr>
          <a:xfrm rot="21324019">
            <a:off x="-2333" y="3690698"/>
            <a:ext cx="6388701" cy="584775"/>
          </a:xfrm>
          <a:prstGeom prst="rect">
            <a:avLst/>
          </a:prstGeom>
          <a:noFill/>
        </p:spPr>
        <p:txBody>
          <a:bodyPr wrap="square" rtlCol="0">
            <a:spAutoFit/>
          </a:bodyPr>
          <a:lstStyle/>
          <a:p>
            <a:r>
              <a:rPr lang="en-GB" sz="3200" dirty="0">
                <a:latin typeface="Century Gothic" panose="020B0502020202020204" pitchFamily="34" charset="0"/>
              </a:rPr>
              <a:t>I </a:t>
            </a:r>
            <a:r>
              <a:rPr lang="en-GB" sz="3200" b="1" dirty="0">
                <a:latin typeface="Century Gothic" panose="020B0502020202020204" pitchFamily="34" charset="0"/>
              </a:rPr>
              <a:t>called </a:t>
            </a:r>
            <a:r>
              <a:rPr lang="en-GB" sz="3200" dirty="0">
                <a:latin typeface="Century Gothic" panose="020B0502020202020204" pitchFamily="34" charset="0"/>
              </a:rPr>
              <a:t>to you in my distress…</a:t>
            </a:r>
          </a:p>
        </p:txBody>
      </p:sp>
      <p:sp>
        <p:nvSpPr>
          <p:cNvPr id="14" name="TextBox 13">
            <a:extLst>
              <a:ext uri="{FF2B5EF4-FFF2-40B4-BE49-F238E27FC236}">
                <a16:creationId xmlns:a16="http://schemas.microsoft.com/office/drawing/2014/main" id="{66D40818-EF4B-4841-A87E-63047583CC54}"/>
              </a:ext>
            </a:extLst>
          </p:cNvPr>
          <p:cNvSpPr txBox="1"/>
          <p:nvPr/>
        </p:nvSpPr>
        <p:spPr>
          <a:xfrm>
            <a:off x="177496" y="6074047"/>
            <a:ext cx="5136130" cy="461665"/>
          </a:xfrm>
          <a:prstGeom prst="rect">
            <a:avLst/>
          </a:prstGeom>
          <a:noFill/>
        </p:spPr>
        <p:txBody>
          <a:bodyPr wrap="square" rtlCol="0">
            <a:spAutoFit/>
          </a:bodyPr>
          <a:lstStyle/>
          <a:p>
            <a:r>
              <a:rPr lang="en-GB" sz="2400" b="1" dirty="0">
                <a:latin typeface="Century Gothic" panose="020B0502020202020204" pitchFamily="34" charset="0"/>
              </a:rPr>
              <a:t>(Psalm 5: 1-2; Psalm 118:5)</a:t>
            </a:r>
          </a:p>
        </p:txBody>
      </p:sp>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sp>
        <p:nvSpPr>
          <p:cNvPr id="15" name="TextBox 14">
            <a:extLst>
              <a:ext uri="{FF2B5EF4-FFF2-40B4-BE49-F238E27FC236}">
                <a16:creationId xmlns:a16="http://schemas.microsoft.com/office/drawing/2014/main" id="{8E2EF8B8-A86C-4EEA-87A2-0774D49E857D}"/>
              </a:ext>
            </a:extLst>
          </p:cNvPr>
          <p:cNvSpPr txBox="1"/>
          <p:nvPr/>
        </p:nvSpPr>
        <p:spPr>
          <a:xfrm rot="20946097">
            <a:off x="10050" y="4775567"/>
            <a:ext cx="5904045" cy="584775"/>
          </a:xfrm>
          <a:prstGeom prst="rect">
            <a:avLst/>
          </a:prstGeom>
          <a:noFill/>
        </p:spPr>
        <p:txBody>
          <a:bodyPr wrap="square" rtlCol="0">
            <a:spAutoFit/>
          </a:bodyPr>
          <a:lstStyle/>
          <a:p>
            <a:pPr algn="r"/>
            <a:r>
              <a:rPr lang="en-GB" sz="3200" dirty="0">
                <a:latin typeface="Century Gothic" panose="020B0502020202020204" pitchFamily="34" charset="0"/>
              </a:rPr>
              <a:t>…and you </a:t>
            </a:r>
            <a:r>
              <a:rPr lang="en-GB" sz="3200" b="1" dirty="0">
                <a:latin typeface="Century Gothic" panose="020B0502020202020204" pitchFamily="34" charset="0"/>
              </a:rPr>
              <a:t>answered</a:t>
            </a:r>
            <a:r>
              <a:rPr lang="en-GB" sz="3200" dirty="0">
                <a:latin typeface="Century Gothic" panose="020B0502020202020204" pitchFamily="34" charset="0"/>
              </a:rPr>
              <a:t> me.</a:t>
            </a:r>
          </a:p>
        </p:txBody>
      </p:sp>
    </p:spTree>
    <p:extLst>
      <p:ext uri="{BB962C8B-B14F-4D97-AF65-F5344CB8AC3E}">
        <p14:creationId xmlns:p14="http://schemas.microsoft.com/office/powerpoint/2010/main" val="9254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sp>
        <p:nvSpPr>
          <p:cNvPr id="13" name="TextBox 12">
            <a:extLst>
              <a:ext uri="{FF2B5EF4-FFF2-40B4-BE49-F238E27FC236}">
                <a16:creationId xmlns:a16="http://schemas.microsoft.com/office/drawing/2014/main" id="{994CA9E2-874B-4B5D-8679-84DFE714E064}"/>
              </a:ext>
            </a:extLst>
          </p:cNvPr>
          <p:cNvSpPr txBox="1"/>
          <p:nvPr/>
        </p:nvSpPr>
        <p:spPr>
          <a:xfrm>
            <a:off x="-2334" y="4230344"/>
            <a:ext cx="9144000" cy="769441"/>
          </a:xfrm>
          <a:prstGeom prst="rect">
            <a:avLst/>
          </a:prstGeom>
          <a:noFill/>
        </p:spPr>
        <p:txBody>
          <a:bodyPr wrap="square" rtlCol="0">
            <a:spAutoFit/>
          </a:bodyPr>
          <a:lstStyle/>
          <a:p>
            <a:pPr algn="ctr"/>
            <a:r>
              <a:rPr lang="en-GB" sz="4400" b="1" dirty="0">
                <a:latin typeface="Century Gothic" panose="020B0502020202020204" pitchFamily="34" charset="0"/>
              </a:rPr>
              <a:t>We call to you in our distress…</a:t>
            </a:r>
          </a:p>
        </p:txBody>
      </p:sp>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sp>
        <p:nvSpPr>
          <p:cNvPr id="15" name="TextBox 14">
            <a:extLst>
              <a:ext uri="{FF2B5EF4-FFF2-40B4-BE49-F238E27FC236}">
                <a16:creationId xmlns:a16="http://schemas.microsoft.com/office/drawing/2014/main" id="{8E2EF8B8-A86C-4EEA-87A2-0774D49E857D}"/>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latin typeface="Century Gothic" panose="020B0502020202020204" pitchFamily="34" charset="0"/>
              </a:rPr>
              <a:t>We trust you to answer us.</a:t>
            </a:r>
          </a:p>
        </p:txBody>
      </p:sp>
      <p:pic>
        <p:nvPicPr>
          <p:cNvPr id="3" name="Picture 2" descr="A hand holding a lit candle&#10;&#10;Description automatically generated with medium confidence">
            <a:extLst>
              <a:ext uri="{FF2B5EF4-FFF2-40B4-BE49-F238E27FC236}">
                <a16:creationId xmlns:a16="http://schemas.microsoft.com/office/drawing/2014/main" id="{A9697228-7428-4D55-96DC-467BF2BC4ABD}"/>
              </a:ext>
            </a:extLst>
          </p:cNvPr>
          <p:cNvPicPr>
            <a:picLocks noChangeAspect="1"/>
          </p:cNvPicPr>
          <p:nvPr/>
        </p:nvPicPr>
        <p:blipFill rotWithShape="1">
          <a:blip r:embed="rId5">
            <a:extLst>
              <a:ext uri="{28A0092B-C50C-407E-A947-70E740481C1C}">
                <a14:useLocalDpi xmlns:a14="http://schemas.microsoft.com/office/drawing/2010/main" val="0"/>
              </a:ext>
            </a:extLst>
          </a:blip>
          <a:srcRect l="6167" t="16259" r="10833" b="5541"/>
          <a:stretch/>
        </p:blipFill>
        <p:spPr>
          <a:xfrm>
            <a:off x="1601024" y="1"/>
            <a:ext cx="5941953" cy="3429000"/>
          </a:xfrm>
          <a:prstGeom prst="rect">
            <a:avLst/>
          </a:prstGeom>
          <a:ln>
            <a:solidFill>
              <a:schemeClr val="bg1"/>
            </a:solidFill>
          </a:ln>
        </p:spPr>
      </p:pic>
    </p:spTree>
    <p:extLst>
      <p:ext uri="{BB962C8B-B14F-4D97-AF65-F5344CB8AC3E}">
        <p14:creationId xmlns:p14="http://schemas.microsoft.com/office/powerpoint/2010/main" val="34242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59BAF8E-ED1A-418D-8426-6FA3C514438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pic>
        <p:nvPicPr>
          <p:cNvPr id="3" name="Picture 2" descr="A picture containing bird, flying, sky, outdoor&#10;&#10;Description automatically generated">
            <a:extLst>
              <a:ext uri="{FF2B5EF4-FFF2-40B4-BE49-F238E27FC236}">
                <a16:creationId xmlns:a16="http://schemas.microsoft.com/office/drawing/2014/main" id="{970D5D41-E5D7-4D11-B73F-6CFCDFED9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345" y="0"/>
            <a:ext cx="6107310" cy="3429000"/>
          </a:xfrm>
          <a:prstGeom prst="rect">
            <a:avLst/>
          </a:prstGeom>
          <a:ln>
            <a:solidFill>
              <a:schemeClr val="bg1"/>
            </a:solidFill>
          </a:ln>
        </p:spPr>
      </p:pic>
      <p:sp>
        <p:nvSpPr>
          <p:cNvPr id="18" name="TextBox 17">
            <a:extLst>
              <a:ext uri="{FF2B5EF4-FFF2-40B4-BE49-F238E27FC236}">
                <a16:creationId xmlns:a16="http://schemas.microsoft.com/office/drawing/2014/main" id="{0B6C898C-09F9-4906-9FFB-9F27D56BDBCF}"/>
              </a:ext>
            </a:extLst>
          </p:cNvPr>
          <p:cNvSpPr txBox="1"/>
          <p:nvPr/>
        </p:nvSpPr>
        <p:spPr>
          <a:xfrm>
            <a:off x="-2334" y="4230344"/>
            <a:ext cx="9144000" cy="769441"/>
          </a:xfrm>
          <a:prstGeom prst="rect">
            <a:avLst/>
          </a:prstGeom>
          <a:noFill/>
        </p:spPr>
        <p:txBody>
          <a:bodyPr wrap="square" rtlCol="0">
            <a:spAutoFit/>
          </a:bodyPr>
          <a:lstStyle/>
          <a:p>
            <a:pPr algn="ctr"/>
            <a:r>
              <a:rPr lang="en-GB" sz="4400" b="1" dirty="0">
                <a:latin typeface="Century Gothic" panose="020B0502020202020204" pitchFamily="34" charset="0"/>
              </a:rPr>
              <a:t>We call to you in our distress…</a:t>
            </a:r>
          </a:p>
        </p:txBody>
      </p:sp>
      <p:sp>
        <p:nvSpPr>
          <p:cNvPr id="19" name="TextBox 18">
            <a:extLst>
              <a:ext uri="{FF2B5EF4-FFF2-40B4-BE49-F238E27FC236}">
                <a16:creationId xmlns:a16="http://schemas.microsoft.com/office/drawing/2014/main" id="{4DE57ABA-82DC-4D04-92DE-5E604351BF0D}"/>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latin typeface="Century Gothic" panose="020B0502020202020204" pitchFamily="34" charset="0"/>
              </a:rPr>
              <a:t>We trust you to answer us.</a:t>
            </a:r>
          </a:p>
        </p:txBody>
      </p:sp>
    </p:spTree>
    <p:extLst>
      <p:ext uri="{BB962C8B-B14F-4D97-AF65-F5344CB8AC3E}">
        <p14:creationId xmlns:p14="http://schemas.microsoft.com/office/powerpoint/2010/main" val="16894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TotalTime>
  <Words>1288</Words>
  <Application>Microsoft Office PowerPoint</Application>
  <PresentationFormat>On-screen Show (4:3)</PresentationFormat>
  <Paragraphs>116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Calibri</vt:lpstr>
      <vt:lpstr>Calibri Light</vt:lpstr>
      <vt:lpstr>Century Gothic</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Penny Bingham</cp:lastModifiedBy>
  <cp:revision>10</cp:revision>
  <dcterms:created xsi:type="dcterms:W3CDTF">2022-02-25T16:46:08Z</dcterms:created>
  <dcterms:modified xsi:type="dcterms:W3CDTF">2022-03-01T14:26:00Z</dcterms:modified>
</cp:coreProperties>
</file>